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61" r:id="rId3"/>
    <p:sldId id="270" r:id="rId4"/>
    <p:sldId id="271" r:id="rId5"/>
    <p:sldId id="273" r:id="rId6"/>
    <p:sldId id="274" r:id="rId7"/>
    <p:sldId id="272" r:id="rId8"/>
    <p:sldId id="275"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389"/>
    <a:srgbClr val="FFF7DD"/>
    <a:srgbClr val="9A0000"/>
    <a:srgbClr val="7A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61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BB80D-7D02-4DC7-AAB7-DC4C82C2B712}" type="datetimeFigureOut">
              <a:rPr lang="en-GB" smtClean="0"/>
              <a:pPr/>
              <a:t>19/04/2013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6CEF5C-781E-48E3-9D35-2E1AF9E6674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85C38-51E6-4678-A948-B64F2770ACEA}" type="datetimeFigureOut">
              <a:rPr lang="en-GB" smtClean="0"/>
              <a:pPr/>
              <a:t>19/04/2013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43D855-413C-4652-A145-2B35B221C17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85C38-51E6-4678-A948-B64F2770ACEA}" type="datetimeFigureOut">
              <a:rPr lang="en-GB" smtClean="0"/>
              <a:pPr/>
              <a:t>19/04/2013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43D855-413C-4652-A145-2B35B221C17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library.thinkquest.org/C006203/cgi-bin/stories.cgi?article=decline&amp;section=history/mughals&amp;frame=par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fall of The Mughal Empire"/>
          <p:cNvPicPr/>
          <p:nvPr/>
        </p:nvPicPr>
        <p:blipFill>
          <a:blip r:embed="rId2" cstate="print"/>
          <a:srcRect/>
          <a:stretch>
            <a:fillRect/>
          </a:stretch>
        </p:blipFill>
        <p:spPr bwMode="auto">
          <a:xfrm>
            <a:off x="304800" y="152400"/>
            <a:ext cx="5943600" cy="6553200"/>
          </a:xfrm>
          <a:prstGeom prst="rect">
            <a:avLst/>
          </a:prstGeom>
          <a:noFill/>
          <a:ln w="9525">
            <a:noFill/>
            <a:miter lim="800000"/>
            <a:headEnd/>
            <a:tailEnd/>
          </a:ln>
          <a:effectLst>
            <a:softEdge rad="127000"/>
          </a:effectLst>
        </p:spPr>
      </p:pic>
      <p:sp>
        <p:nvSpPr>
          <p:cNvPr id="2" name="Title 1"/>
          <p:cNvSpPr>
            <a:spLocks noGrp="1"/>
          </p:cNvSpPr>
          <p:nvPr>
            <p:ph type="ctrTitle"/>
          </p:nvPr>
        </p:nvSpPr>
        <p:spPr>
          <a:xfrm>
            <a:off x="6248400" y="304800"/>
            <a:ext cx="2514600" cy="6248400"/>
          </a:xfrm>
          <a:solidFill>
            <a:srgbClr val="FFE389"/>
          </a:solidFill>
        </p:spPr>
        <p:txBody>
          <a:bodyPr>
            <a:normAutofit/>
          </a:bodyPr>
          <a:lstStyle/>
          <a:p>
            <a:r>
              <a:rPr lang="en-US" b="1" dirty="0" smtClean="0">
                <a:latin typeface="Arial" pitchFamily="34" charset="0"/>
                <a:cs typeface="Arial" pitchFamily="34" charset="0"/>
              </a:rPr>
              <a:t>Decline of the </a:t>
            </a:r>
            <a:r>
              <a:rPr lang="en-US" b="1" dirty="0" err="1" smtClean="0">
                <a:latin typeface="Arial" pitchFamily="34" charset="0"/>
                <a:cs typeface="Arial" pitchFamily="34" charset="0"/>
              </a:rPr>
              <a:t>Mughals</a:t>
            </a: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sz="2400" b="1" dirty="0" smtClean="0">
                <a:latin typeface="Arial" pitchFamily="34" charset="0"/>
                <a:cs typeface="Arial" pitchFamily="34" charset="0"/>
              </a:rPr>
              <a:t>(1707-1857)</a:t>
            </a:r>
            <a:endParaRPr lang="en-GB"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Aurangzeb.jpg"/>
          <p:cNvPicPr>
            <a:picLocks noChangeAspect="1" noChangeArrowheads="1"/>
          </p:cNvPicPr>
          <p:nvPr/>
        </p:nvPicPr>
        <p:blipFill>
          <a:blip r:embed="rId2" cstate="print"/>
          <a:srcRect/>
          <a:stretch>
            <a:fillRect/>
          </a:stretch>
        </p:blipFill>
        <p:spPr bwMode="auto">
          <a:xfrm>
            <a:off x="0" y="1295400"/>
            <a:ext cx="3221736" cy="4800600"/>
          </a:xfrm>
          <a:prstGeom prst="rect">
            <a:avLst/>
          </a:prstGeom>
          <a:noFill/>
          <a:effectLst>
            <a:softEdge rad="317500"/>
          </a:effectLst>
        </p:spPr>
      </p:pic>
      <p:sp>
        <p:nvSpPr>
          <p:cNvPr id="2" name="Title 1"/>
          <p:cNvSpPr>
            <a:spLocks noGrp="1"/>
          </p:cNvSpPr>
          <p:nvPr>
            <p:ph type="title"/>
          </p:nvPr>
        </p:nvSpPr>
        <p:spPr>
          <a:xfrm>
            <a:off x="457200" y="274638"/>
            <a:ext cx="8229600" cy="715962"/>
          </a:xfrm>
          <a:solidFill>
            <a:schemeClr val="accent1">
              <a:lumMod val="20000"/>
              <a:lumOff val="80000"/>
            </a:schemeClr>
          </a:solidFill>
        </p:spPr>
        <p:txBody>
          <a:bodyPr>
            <a:normAutofit fontScale="90000"/>
          </a:bodyPr>
          <a:lstStyle/>
          <a:p>
            <a:r>
              <a:rPr lang="en-US" b="1" dirty="0" smtClean="0">
                <a:solidFill>
                  <a:srgbClr val="7030A0"/>
                </a:solidFill>
                <a:latin typeface="Arial" pitchFamily="34" charset="0"/>
                <a:cs typeface="Arial" pitchFamily="34" charset="0"/>
              </a:rPr>
              <a:t>Role of Aurangzeb in the Decline</a:t>
            </a:r>
            <a:endParaRPr lang="en-GB" b="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2895600" y="990600"/>
            <a:ext cx="6019800" cy="5867400"/>
          </a:xfrm>
        </p:spPr>
        <p:txBody>
          <a:bodyPr>
            <a:normAutofit fontScale="70000" lnSpcReduction="20000"/>
          </a:bodyPr>
          <a:lstStyle/>
          <a:p>
            <a:pPr>
              <a:buNone/>
            </a:pPr>
            <a:r>
              <a:rPr lang="en-US" sz="2600" b="1" u="sng" dirty="0" smtClean="0">
                <a:latin typeface="Arial" pitchFamily="34" charset="0"/>
                <a:cs typeface="Arial" pitchFamily="34" charset="0"/>
              </a:rPr>
              <a:t>Religious policy</a:t>
            </a:r>
          </a:p>
          <a:p>
            <a:r>
              <a:rPr lang="en-US" sz="2600" dirty="0" smtClean="0">
                <a:latin typeface="Arial" pitchFamily="34" charset="0"/>
                <a:cs typeface="Arial" pitchFamily="34" charset="0"/>
              </a:rPr>
              <a:t>Aurangzeb was brave and untiring in carrying out his duties, but he failed to be a good ruler because of his religious orthodoxy. </a:t>
            </a:r>
          </a:p>
          <a:p>
            <a:r>
              <a:rPr lang="en-US" sz="2600" dirty="0" smtClean="0">
                <a:latin typeface="Arial" pitchFamily="34" charset="0"/>
                <a:cs typeface="Arial" pitchFamily="34" charset="0"/>
              </a:rPr>
              <a:t>In 1679, he re-imposed the </a:t>
            </a:r>
            <a:r>
              <a:rPr lang="en-US" sz="2600" dirty="0" err="1" smtClean="0">
                <a:latin typeface="Arial" pitchFamily="34" charset="0"/>
                <a:cs typeface="Arial" pitchFamily="34" charset="0"/>
              </a:rPr>
              <a:t>Jizia</a:t>
            </a:r>
            <a:r>
              <a:rPr lang="en-US" sz="2600" dirty="0" smtClean="0">
                <a:latin typeface="Arial" pitchFamily="34" charset="0"/>
                <a:cs typeface="Arial" pitchFamily="34" charset="0"/>
              </a:rPr>
              <a:t> on the non-believers. </a:t>
            </a:r>
          </a:p>
          <a:p>
            <a:r>
              <a:rPr lang="en-US" sz="2600" dirty="0" smtClean="0">
                <a:latin typeface="Arial" pitchFamily="34" charset="0"/>
                <a:cs typeface="Arial" pitchFamily="34" charset="0"/>
              </a:rPr>
              <a:t>He denounced the idea of joining hands with the Hindus for the integrity of the Empire.</a:t>
            </a:r>
          </a:p>
          <a:p>
            <a:r>
              <a:rPr lang="en-US" sz="2600" dirty="0" smtClean="0">
                <a:latin typeface="Arial" pitchFamily="34" charset="0"/>
                <a:cs typeface="Arial" pitchFamily="34" charset="0"/>
              </a:rPr>
              <a:t>He ordered demolition of several hundred temples. </a:t>
            </a:r>
          </a:p>
          <a:p>
            <a:r>
              <a:rPr lang="en-US" sz="2600" dirty="0" smtClean="0">
                <a:latin typeface="Arial" pitchFamily="34" charset="0"/>
                <a:cs typeface="Arial" pitchFamily="34" charset="0"/>
              </a:rPr>
              <a:t>His religious policies insulted the non-Muslims and caused discontent and unrest. </a:t>
            </a:r>
          </a:p>
          <a:p>
            <a:pPr>
              <a:buNone/>
            </a:pPr>
            <a:r>
              <a:rPr lang="en-GB" sz="2600" b="1" u="sng" smtClean="0">
                <a:latin typeface="Arial" pitchFamily="34" charset="0"/>
                <a:cs typeface="Arial" pitchFamily="34" charset="0"/>
              </a:rPr>
              <a:t>Rajput </a:t>
            </a:r>
            <a:r>
              <a:rPr lang="en-GB" sz="2600" b="1" u="sng" dirty="0" smtClean="0">
                <a:latin typeface="Arial" pitchFamily="34" charset="0"/>
                <a:cs typeface="Arial" pitchFamily="34" charset="0"/>
              </a:rPr>
              <a:t>policy</a:t>
            </a:r>
          </a:p>
          <a:p>
            <a:r>
              <a:rPr lang="en-US" sz="2600" dirty="0" smtClean="0">
                <a:latin typeface="Arial" pitchFamily="34" charset="0"/>
                <a:cs typeface="Arial" pitchFamily="34" charset="0"/>
              </a:rPr>
              <a:t>Aurangzeb did not attach enough importance to the </a:t>
            </a:r>
            <a:r>
              <a:rPr lang="en-US" sz="2600" dirty="0" err="1" smtClean="0">
                <a:latin typeface="Arial" pitchFamily="34" charset="0"/>
                <a:cs typeface="Arial" pitchFamily="34" charset="0"/>
              </a:rPr>
              <a:t>Rajput</a:t>
            </a:r>
            <a:r>
              <a:rPr lang="en-US" sz="2600" dirty="0" smtClean="0">
                <a:latin typeface="Arial" pitchFamily="34" charset="0"/>
                <a:cs typeface="Arial" pitchFamily="34" charset="0"/>
              </a:rPr>
              <a:t> alliance. </a:t>
            </a:r>
          </a:p>
          <a:p>
            <a:r>
              <a:rPr lang="en-US" sz="2600" dirty="0" smtClean="0">
                <a:latin typeface="Arial" pitchFamily="34" charset="0"/>
                <a:cs typeface="Arial" pitchFamily="34" charset="0"/>
              </a:rPr>
              <a:t>In December 1678, he introduced a change of policy towards the </a:t>
            </a:r>
            <a:r>
              <a:rPr lang="en-US" sz="2600" dirty="0" err="1" smtClean="0">
                <a:latin typeface="Arial" pitchFamily="34" charset="0"/>
                <a:cs typeface="Arial" pitchFamily="34" charset="0"/>
              </a:rPr>
              <a:t>Rajputs</a:t>
            </a:r>
            <a:r>
              <a:rPr lang="en-US" sz="2600" dirty="0" smtClean="0">
                <a:latin typeface="Arial" pitchFamily="34" charset="0"/>
                <a:cs typeface="Arial" pitchFamily="34" charset="0"/>
              </a:rPr>
              <a:t> who had contributed much to the growth of the Mughal Empire in India.</a:t>
            </a:r>
          </a:p>
          <a:p>
            <a:r>
              <a:rPr lang="en-US" sz="2600" dirty="0" smtClean="0">
                <a:latin typeface="Arial" pitchFamily="34" charset="0"/>
                <a:cs typeface="Arial" pitchFamily="34" charset="0"/>
              </a:rPr>
              <a:t>When he annexed </a:t>
            </a:r>
            <a:r>
              <a:rPr lang="en-US" sz="2600" dirty="0" err="1" smtClean="0">
                <a:latin typeface="Arial" pitchFamily="34" charset="0"/>
                <a:cs typeface="Arial" pitchFamily="34" charset="0"/>
              </a:rPr>
              <a:t>Marwar</a:t>
            </a:r>
            <a:r>
              <a:rPr lang="en-US" sz="2600" dirty="0" smtClean="0">
                <a:latin typeface="Arial" pitchFamily="34" charset="0"/>
                <a:cs typeface="Arial" pitchFamily="34" charset="0"/>
              </a:rPr>
              <a:t>, Aurangzeb's aggressive policy drove the </a:t>
            </a:r>
            <a:r>
              <a:rPr lang="en-US" sz="2600" dirty="0" err="1" smtClean="0">
                <a:latin typeface="Arial" pitchFamily="34" charset="0"/>
                <a:cs typeface="Arial" pitchFamily="34" charset="0"/>
              </a:rPr>
              <a:t>Rajputs</a:t>
            </a:r>
            <a:r>
              <a:rPr lang="en-US" sz="2600" dirty="0" smtClean="0">
                <a:latin typeface="Arial" pitchFamily="34" charset="0"/>
                <a:cs typeface="Arial" pitchFamily="34" charset="0"/>
              </a:rPr>
              <a:t> to gather forces and the </a:t>
            </a:r>
            <a:r>
              <a:rPr lang="en-US" sz="2600" dirty="0" err="1" smtClean="0">
                <a:latin typeface="Arial" pitchFamily="34" charset="0"/>
                <a:cs typeface="Arial" pitchFamily="34" charset="0"/>
              </a:rPr>
              <a:t>Rajput</a:t>
            </a:r>
            <a:r>
              <a:rPr lang="en-US" sz="2600" dirty="0" smtClean="0">
                <a:latin typeface="Arial" pitchFamily="34" charset="0"/>
                <a:cs typeface="Arial" pitchFamily="34" charset="0"/>
              </a:rPr>
              <a:t> War turned into almost a national uprising. </a:t>
            </a:r>
            <a:endParaRPr lang="en-GB" sz="2600" dirty="0" smtClean="0">
              <a:latin typeface="Arial" pitchFamily="34" charset="0"/>
              <a:cs typeface="Arial" pitchFamily="34" charset="0"/>
            </a:endParaRPr>
          </a:p>
          <a:p>
            <a:pPr>
              <a:buNone/>
            </a:pPr>
            <a:endParaRPr lang="en-GB" sz="2400" b="1" u="sng" dirty="0" smtClean="0">
              <a:latin typeface="Arial" pitchFamily="34" charset="0"/>
              <a:cs typeface="Arial" pitchFamily="34" charset="0"/>
            </a:endParaRPr>
          </a:p>
          <a:p>
            <a:endParaRPr lang="en-GB"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lumMod val="20000"/>
              <a:lumOff val="80000"/>
            </a:schemeClr>
          </a:solidFill>
        </p:spPr>
        <p:txBody>
          <a:bodyPr>
            <a:normAutofit fontScale="90000"/>
          </a:bodyPr>
          <a:lstStyle/>
          <a:p>
            <a:r>
              <a:rPr lang="en-US" b="1" dirty="0" smtClean="0">
                <a:solidFill>
                  <a:srgbClr val="7030A0"/>
                </a:solidFill>
                <a:latin typeface="Arial" pitchFamily="34" charset="0"/>
                <a:cs typeface="Arial" pitchFamily="34" charset="0"/>
              </a:rPr>
              <a:t>Rise of the Marathas</a:t>
            </a:r>
            <a:endParaRPr lang="en-GB" b="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457200" y="1066800"/>
            <a:ext cx="8382000" cy="5105400"/>
          </a:xfrm>
        </p:spPr>
        <p:txBody>
          <a:bodyPr>
            <a:normAutofit/>
          </a:bodyPr>
          <a:lstStyle/>
          <a:p>
            <a:r>
              <a:rPr lang="en-US" sz="2400" dirty="0" smtClean="0">
                <a:latin typeface="Arial" pitchFamily="34" charset="0"/>
                <a:cs typeface="Arial" pitchFamily="34" charset="0"/>
              </a:rPr>
              <a:t>The Maratha rise began during Aurangzeb’s rule under their brilliant leader </a:t>
            </a:r>
            <a:r>
              <a:rPr lang="en-US" sz="2400" dirty="0" err="1" smtClean="0">
                <a:latin typeface="Arial" pitchFamily="34" charset="0"/>
                <a:cs typeface="Arial" pitchFamily="34" charset="0"/>
              </a:rPr>
              <a:t>Shivaji</a:t>
            </a:r>
            <a:r>
              <a:rPr lang="en-US" sz="2400" dirty="0" smtClean="0">
                <a:latin typeface="Arial" pitchFamily="34" charset="0"/>
                <a:cs typeface="Arial" pitchFamily="34" charset="0"/>
              </a:rPr>
              <a:t>, who united people of all castes under a common Maratha identity. </a:t>
            </a:r>
          </a:p>
          <a:p>
            <a:r>
              <a:rPr lang="en-US" sz="2400" dirty="0" smtClean="0">
                <a:latin typeface="Arial" pitchFamily="34" charset="0"/>
                <a:cs typeface="Arial" pitchFamily="34" charset="0"/>
              </a:rPr>
              <a:t>By 1691, the Marathas (under the </a:t>
            </a:r>
            <a:r>
              <a:rPr lang="en-US" sz="2400" dirty="0" err="1" smtClean="0">
                <a:latin typeface="Arial" pitchFamily="34" charset="0"/>
                <a:cs typeface="Arial" pitchFamily="34" charset="0"/>
              </a:rPr>
              <a:t>Peshwas</a:t>
            </a:r>
            <a:r>
              <a:rPr lang="en-US" sz="2400" dirty="0" smtClean="0">
                <a:latin typeface="Arial" pitchFamily="34" charset="0"/>
                <a:cs typeface="Arial" pitchFamily="34" charset="0"/>
              </a:rPr>
              <a:t>) had become strong enough to rise up in rebellion under Raja Ram, one of </a:t>
            </a:r>
            <a:r>
              <a:rPr lang="en-US" sz="2400" dirty="0" err="1" smtClean="0">
                <a:latin typeface="Arial" pitchFamily="34" charset="0"/>
                <a:cs typeface="Arial" pitchFamily="34" charset="0"/>
              </a:rPr>
              <a:t>Shivaji’s</a:t>
            </a:r>
            <a:r>
              <a:rPr lang="en-US" sz="2400" dirty="0" smtClean="0">
                <a:latin typeface="Arial" pitchFamily="34" charset="0"/>
                <a:cs typeface="Arial" pitchFamily="34" charset="0"/>
              </a:rPr>
              <a:t> sons and other Maratha chiefs. </a:t>
            </a:r>
          </a:p>
          <a:p>
            <a:r>
              <a:rPr lang="en-US" sz="2400" dirty="0" smtClean="0">
                <a:latin typeface="Arial" pitchFamily="34" charset="0"/>
                <a:cs typeface="Arial" pitchFamily="34" charset="0"/>
              </a:rPr>
              <a:t>The Marathas waged guerilla warfare and were never completely subdued by Aurangzeb, even after 20 years of fighting. They ravaged the countryside and went as far as Mysore in the south, Bengal in the east and Delhi in the north. </a:t>
            </a:r>
          </a:p>
          <a:p>
            <a:r>
              <a:rPr lang="en-US" sz="2400" dirty="0" smtClean="0">
                <a:latin typeface="Arial" pitchFamily="34" charset="0"/>
                <a:cs typeface="Arial" pitchFamily="34" charset="0"/>
              </a:rPr>
              <a:t>The Maratha conquests accelerated the disintegration of the Empire.</a:t>
            </a:r>
          </a:p>
          <a:p>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lumMod val="20000"/>
              <a:lumOff val="80000"/>
            </a:schemeClr>
          </a:solidFill>
        </p:spPr>
        <p:txBody>
          <a:bodyPr>
            <a:normAutofit fontScale="90000"/>
          </a:bodyPr>
          <a:lstStyle/>
          <a:p>
            <a:r>
              <a:rPr lang="en-US" b="1" dirty="0" smtClean="0">
                <a:solidFill>
                  <a:srgbClr val="7030A0"/>
                </a:solidFill>
                <a:latin typeface="Arial" pitchFamily="34" charset="0"/>
                <a:cs typeface="Arial" pitchFamily="34" charset="0"/>
              </a:rPr>
              <a:t>Economic Decline</a:t>
            </a:r>
            <a:endParaRPr lang="en-GB" b="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457200" y="1066800"/>
            <a:ext cx="8382000" cy="5791200"/>
          </a:xfrm>
        </p:spPr>
        <p:txBody>
          <a:bodyPr>
            <a:normAutofit fontScale="85000" lnSpcReduction="20000"/>
          </a:bodyPr>
          <a:lstStyle/>
          <a:p>
            <a:r>
              <a:rPr lang="en-US" sz="2400" dirty="0" smtClean="0">
                <a:latin typeface="Arial" pitchFamily="34" charset="0"/>
                <a:cs typeface="Arial" pitchFamily="34" charset="0"/>
              </a:rPr>
              <a:t>The land revenue taxes increased from the time of Akbar, and kept increasing under successive emperors. More than half of the produce was taken as tax. People's miseries increased after Aurangzeb's death and peasants often left their lands in despair.</a:t>
            </a:r>
          </a:p>
          <a:p>
            <a:r>
              <a:rPr lang="en-US" sz="2400" dirty="0" smtClean="0">
                <a:latin typeface="Arial" pitchFamily="34" charset="0"/>
                <a:cs typeface="Arial" pitchFamily="34" charset="0"/>
              </a:rPr>
              <a:t>The discontent of the peasants was a major reason for the uprisings by the </a:t>
            </a:r>
            <a:r>
              <a:rPr lang="en-US" sz="2400" dirty="0" err="1" smtClean="0">
                <a:latin typeface="Arial" pitchFamily="34" charset="0"/>
                <a:cs typeface="Arial" pitchFamily="34" charset="0"/>
              </a:rPr>
              <a:t>Jats</a:t>
            </a:r>
            <a:r>
              <a:rPr lang="en-US" sz="2400" dirty="0" smtClean="0">
                <a:latin typeface="Arial" pitchFamily="34" charset="0"/>
                <a:cs typeface="Arial" pitchFamily="34" charset="0"/>
              </a:rPr>
              <a:t> and the Sikhs. </a:t>
            </a:r>
          </a:p>
          <a:p>
            <a:r>
              <a:rPr lang="en-US" sz="2400" dirty="0" smtClean="0">
                <a:latin typeface="Arial" pitchFamily="34" charset="0"/>
                <a:cs typeface="Arial" pitchFamily="34" charset="0"/>
              </a:rPr>
              <a:t>Many peasants formed bands of robbers and adventurers(</a:t>
            </a:r>
            <a:r>
              <a:rPr lang="en-US" sz="2400" dirty="0" err="1" smtClean="0">
                <a:latin typeface="Arial" pitchFamily="34" charset="0"/>
                <a:cs typeface="Arial" pitchFamily="34" charset="0"/>
              </a:rPr>
              <a:t>thuggee</a:t>
            </a:r>
            <a:r>
              <a:rPr lang="en-US" sz="2400" dirty="0" smtClean="0">
                <a:latin typeface="Arial" pitchFamily="34" charset="0"/>
                <a:cs typeface="Arial" pitchFamily="34" charset="0"/>
              </a:rPr>
              <a:t>) weakening law and order further.</a:t>
            </a:r>
          </a:p>
          <a:p>
            <a:r>
              <a:rPr lang="en-US" sz="2400" dirty="0" smtClean="0">
                <a:latin typeface="Arial" pitchFamily="34" charset="0"/>
                <a:cs typeface="Arial" pitchFamily="34" charset="0"/>
              </a:rPr>
              <a:t>Local Mughal nobles and governors often disrupted trade by holding businessmen for ransom, imposing arbitrary taxes and forcing them  to give loans which were never returned. This weakened trade and commerce and shifted the loyalty of the Indian merchants towards European powers.</a:t>
            </a:r>
          </a:p>
          <a:p>
            <a:r>
              <a:rPr lang="en-US" sz="2400" dirty="0" smtClean="0">
                <a:latin typeface="Arial" pitchFamily="34" charset="0"/>
                <a:cs typeface="Arial" pitchFamily="34" charset="0"/>
              </a:rPr>
              <a:t>The Mughal court since Akbar’s time used most of the revenue for consumption and luxuries, there was no investment in agriculture or irrigation to improve productivity.</a:t>
            </a:r>
          </a:p>
          <a:p>
            <a:r>
              <a:rPr lang="en-US" sz="2400" dirty="0" smtClean="0">
                <a:latin typeface="Arial" pitchFamily="34" charset="0"/>
                <a:cs typeface="Arial" pitchFamily="34" charset="0"/>
              </a:rPr>
              <a:t>With decline in revenues, the Mughal army and nobles were often paid in arrears, this made them mutinous.</a:t>
            </a:r>
          </a:p>
          <a:p>
            <a:r>
              <a:rPr lang="en-US" sz="2400" dirty="0" smtClean="0">
                <a:latin typeface="Arial" pitchFamily="34" charset="0"/>
                <a:cs typeface="Arial" pitchFamily="34" charset="0"/>
              </a:rPr>
              <a:t>Aurangzeb’s long Deccan campaign also drained the treasury and disrupted trade.</a:t>
            </a:r>
          </a:p>
          <a:p>
            <a:endParaRPr lang="en-US" sz="2400" dirty="0" smtClean="0">
              <a:latin typeface="Arial" pitchFamily="34" charset="0"/>
              <a:cs typeface="Arial" pitchFamily="34" charset="0"/>
            </a:endParaRPr>
          </a:p>
          <a:p>
            <a:endParaRPr lang="en-GB"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lumMod val="20000"/>
              <a:lumOff val="80000"/>
            </a:schemeClr>
          </a:solidFill>
        </p:spPr>
        <p:txBody>
          <a:bodyPr>
            <a:normAutofit fontScale="90000"/>
          </a:bodyPr>
          <a:lstStyle/>
          <a:p>
            <a:r>
              <a:rPr lang="en-US" b="1" dirty="0" smtClean="0">
                <a:solidFill>
                  <a:srgbClr val="7030A0"/>
                </a:solidFill>
                <a:latin typeface="Arial" pitchFamily="34" charset="0"/>
                <a:cs typeface="Arial" pitchFamily="34" charset="0"/>
              </a:rPr>
              <a:t>Wars of Succession</a:t>
            </a:r>
            <a:endParaRPr lang="en-GB" b="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457200" y="1066800"/>
            <a:ext cx="8382000" cy="5257800"/>
          </a:xfrm>
        </p:spPr>
        <p:txBody>
          <a:bodyPr>
            <a:normAutofit fontScale="92500" lnSpcReduction="10000"/>
          </a:bodyPr>
          <a:lstStyle/>
          <a:p>
            <a:r>
              <a:rPr lang="en-US" sz="2400" dirty="0" smtClean="0">
                <a:latin typeface="Arial" pitchFamily="34" charset="0"/>
                <a:cs typeface="Arial" pitchFamily="34" charset="0"/>
              </a:rPr>
              <a:t>After the death of </a:t>
            </a:r>
            <a:r>
              <a:rPr lang="en-US" sz="2400" dirty="0" err="1" smtClean="0">
                <a:latin typeface="Arial" pitchFamily="34" charset="0"/>
                <a:cs typeface="Arial" pitchFamily="34" charset="0"/>
              </a:rPr>
              <a:t>Aurangazeb</a:t>
            </a:r>
            <a:r>
              <a:rPr lang="en-US" sz="2400" dirty="0" smtClean="0">
                <a:latin typeface="Arial" pitchFamily="34" charset="0"/>
                <a:cs typeface="Arial" pitchFamily="34" charset="0"/>
              </a:rPr>
              <a:t>, a war of succession broke out among his three sons, </a:t>
            </a:r>
            <a:r>
              <a:rPr lang="en-US" sz="2400" dirty="0" err="1" smtClean="0">
                <a:latin typeface="Arial" pitchFamily="34" charset="0"/>
                <a:cs typeface="Arial" pitchFamily="34" charset="0"/>
              </a:rPr>
              <a:t>Muazzam</a:t>
            </a:r>
            <a:r>
              <a:rPr lang="en-US" sz="2400" dirty="0" smtClean="0">
                <a:latin typeface="Arial" pitchFamily="34" charset="0"/>
                <a:cs typeface="Arial" pitchFamily="34" charset="0"/>
              </a:rPr>
              <a:t> (Governor of Kabul), Muhammad </a:t>
            </a:r>
            <a:r>
              <a:rPr lang="en-US" sz="2400" dirty="0" err="1" smtClean="0">
                <a:latin typeface="Arial" pitchFamily="34" charset="0"/>
                <a:cs typeface="Arial" pitchFamily="34" charset="0"/>
              </a:rPr>
              <a:t>Azam</a:t>
            </a:r>
            <a:r>
              <a:rPr lang="en-US" sz="2400" dirty="0" smtClean="0">
                <a:latin typeface="Arial" pitchFamily="34" charset="0"/>
                <a:cs typeface="Arial" pitchFamily="34" charset="0"/>
              </a:rPr>
              <a:t> (Governor of </a:t>
            </a:r>
            <a:r>
              <a:rPr lang="en-US" sz="2400" dirty="0" err="1" smtClean="0">
                <a:latin typeface="Arial" pitchFamily="34" charset="0"/>
                <a:cs typeface="Arial" pitchFamily="34" charset="0"/>
              </a:rPr>
              <a:t>Gujrat</a:t>
            </a:r>
            <a:r>
              <a:rPr lang="en-US" sz="2400" dirty="0" smtClean="0">
                <a:latin typeface="Arial" pitchFamily="34" charset="0"/>
                <a:cs typeface="Arial" pitchFamily="34" charset="0"/>
              </a:rPr>
              <a:t>) and Muhammad </a:t>
            </a:r>
            <a:r>
              <a:rPr lang="en-US" sz="2400" dirty="0" err="1" smtClean="0">
                <a:latin typeface="Arial" pitchFamily="34" charset="0"/>
                <a:cs typeface="Arial" pitchFamily="34" charset="0"/>
              </a:rPr>
              <a:t>Kam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Baksh</a:t>
            </a:r>
            <a:r>
              <a:rPr lang="en-US" sz="2400" dirty="0" smtClean="0">
                <a:latin typeface="Arial" pitchFamily="34" charset="0"/>
                <a:cs typeface="Arial" pitchFamily="34" charset="0"/>
              </a:rPr>
              <a:t> (Governor of </a:t>
            </a:r>
            <a:r>
              <a:rPr lang="en-US" sz="2400" dirty="0" err="1" smtClean="0">
                <a:latin typeface="Arial" pitchFamily="34" charset="0"/>
                <a:cs typeface="Arial" pitchFamily="34" charset="0"/>
              </a:rPr>
              <a:t>Bijapur</a:t>
            </a:r>
            <a:r>
              <a:rPr lang="en-US" sz="2400" dirty="0" smtClean="0">
                <a:latin typeface="Arial" pitchFamily="34" charset="0"/>
                <a:cs typeface="Arial" pitchFamily="34" charset="0"/>
              </a:rPr>
              <a:t>). </a:t>
            </a:r>
          </a:p>
          <a:p>
            <a:r>
              <a:rPr lang="en-US" sz="2400" dirty="0" smtClean="0">
                <a:latin typeface="Arial" pitchFamily="34" charset="0"/>
                <a:cs typeface="Arial" pitchFamily="34" charset="0"/>
              </a:rPr>
              <a:t>In his will, </a:t>
            </a:r>
            <a:r>
              <a:rPr lang="en-US" sz="2400" dirty="0" err="1" smtClean="0">
                <a:latin typeface="Arial" pitchFamily="34" charset="0"/>
                <a:cs typeface="Arial" pitchFamily="34" charset="0"/>
              </a:rPr>
              <a:t>Aurangazeb</a:t>
            </a:r>
            <a:r>
              <a:rPr lang="en-US" sz="2400" dirty="0" smtClean="0">
                <a:latin typeface="Arial" pitchFamily="34" charset="0"/>
                <a:cs typeface="Arial" pitchFamily="34" charset="0"/>
              </a:rPr>
              <a:t> had directed his sons to divide the Empire peacefully among them. But at his death, there arose a bitter struggle for the throne of Delhi.</a:t>
            </a:r>
          </a:p>
          <a:p>
            <a:r>
              <a:rPr lang="en-US" sz="2400" dirty="0" err="1" smtClean="0">
                <a:latin typeface="Arial" pitchFamily="34" charset="0"/>
                <a:cs typeface="Arial" pitchFamily="34" charset="0"/>
              </a:rPr>
              <a:t>Muazzem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title:Shah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Alam</a:t>
            </a:r>
            <a:r>
              <a:rPr lang="en-US" sz="2400" dirty="0" smtClean="0">
                <a:latin typeface="Arial" pitchFamily="34" charset="0"/>
                <a:cs typeface="Arial" pitchFamily="34" charset="0"/>
              </a:rPr>
              <a:t> I) became the sole ruler by defeating and killing his brothers, but when he died in February 1712, a fresh war of succession broke out among his four sons. </a:t>
            </a:r>
          </a:p>
          <a:p>
            <a:r>
              <a:rPr lang="en-US" sz="2400" dirty="0" err="1" smtClean="0">
                <a:latin typeface="Arial" pitchFamily="34" charset="0"/>
                <a:cs typeface="Arial" pitchFamily="34" charset="0"/>
              </a:rPr>
              <a:t>Jahandar</a:t>
            </a:r>
            <a:r>
              <a:rPr lang="en-US" sz="2400" dirty="0" smtClean="0">
                <a:latin typeface="Arial" pitchFamily="34" charset="0"/>
                <a:cs typeface="Arial" pitchFamily="34" charset="0"/>
              </a:rPr>
              <a:t> Shah, became the emperor by defeating and killing his  brothers. However, he was deposed by </a:t>
            </a:r>
            <a:r>
              <a:rPr lang="en-US" sz="2400" dirty="0" err="1" smtClean="0">
                <a:latin typeface="Arial" pitchFamily="34" charset="0"/>
                <a:cs typeface="Arial" pitchFamily="34" charset="0"/>
              </a:rPr>
              <a:t>Farrukhsiyar</a:t>
            </a:r>
            <a:r>
              <a:rPr lang="en-US" sz="2400" dirty="0" smtClean="0">
                <a:latin typeface="Arial" pitchFamily="34" charset="0"/>
                <a:cs typeface="Arial" pitchFamily="34" charset="0"/>
              </a:rPr>
              <a:t>, a son of one of the defeated princes.</a:t>
            </a:r>
          </a:p>
          <a:p>
            <a:r>
              <a:rPr lang="en-US" sz="2400" dirty="0" smtClean="0">
                <a:latin typeface="Arial" pitchFamily="34" charset="0"/>
                <a:cs typeface="Arial" pitchFamily="34" charset="0"/>
              </a:rPr>
              <a:t> Such conflicts arising out of battles for succession, weakened the Mughal Empire and robbed it of the authority it had hitherto enjoyed.</a:t>
            </a:r>
          </a:p>
          <a:p>
            <a:endParaRPr lang="en-US" sz="2400" dirty="0" smtClean="0">
              <a:latin typeface="Arial" pitchFamily="34" charset="0"/>
              <a:cs typeface="Arial" pitchFamily="34" charset="0"/>
            </a:endParaRPr>
          </a:p>
          <a:p>
            <a:endParaRPr lang="en-GB"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lumMod val="20000"/>
              <a:lumOff val="80000"/>
            </a:schemeClr>
          </a:solidFill>
        </p:spPr>
        <p:txBody>
          <a:bodyPr>
            <a:normAutofit fontScale="90000"/>
          </a:bodyPr>
          <a:lstStyle/>
          <a:p>
            <a:r>
              <a:rPr lang="en-US" b="1" dirty="0" smtClean="0">
                <a:solidFill>
                  <a:srgbClr val="7030A0"/>
                </a:solidFill>
                <a:latin typeface="Arial" pitchFamily="34" charset="0"/>
                <a:cs typeface="Arial" pitchFamily="34" charset="0"/>
              </a:rPr>
              <a:t>Rise of Regional Powers</a:t>
            </a:r>
            <a:endParaRPr lang="en-GB" b="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381000" y="1066800"/>
            <a:ext cx="8458200" cy="5791200"/>
          </a:xfrm>
        </p:spPr>
        <p:txBody>
          <a:bodyPr>
            <a:normAutofit/>
          </a:bodyPr>
          <a:lstStyle/>
          <a:p>
            <a:r>
              <a:rPr lang="en-US" sz="2400" dirty="0" smtClean="0">
                <a:latin typeface="Arial" pitchFamily="34" charset="0"/>
                <a:cs typeface="Arial" pitchFamily="34" charset="0"/>
              </a:rPr>
              <a:t>Mughal governors and princes established autonomous kingdoms throughout the empire – Oudh, Bengal, Hyderabad, and so on. It was said in the reign of Shah </a:t>
            </a:r>
            <a:r>
              <a:rPr lang="en-US" sz="2400" dirty="0" err="1" smtClean="0">
                <a:latin typeface="Arial" pitchFamily="34" charset="0"/>
                <a:cs typeface="Arial" pitchFamily="34" charset="0"/>
              </a:rPr>
              <a:t>Alam</a:t>
            </a:r>
            <a:r>
              <a:rPr lang="en-US" sz="2400" dirty="0" smtClean="0">
                <a:latin typeface="Arial" pitchFamily="34" charset="0"/>
                <a:cs typeface="Arial" pitchFamily="34" charset="0"/>
              </a:rPr>
              <a:t>, his influence only extended from ‘Delhi to </a:t>
            </a:r>
            <a:r>
              <a:rPr lang="en-US" sz="2400" dirty="0" err="1" smtClean="0">
                <a:latin typeface="Arial" pitchFamily="34" charset="0"/>
                <a:cs typeface="Arial" pitchFamily="34" charset="0"/>
              </a:rPr>
              <a:t>Palam</a:t>
            </a:r>
            <a:r>
              <a:rPr lang="en-US" sz="2400" dirty="0" smtClean="0">
                <a:latin typeface="Arial" pitchFamily="34" charset="0"/>
                <a:cs typeface="Arial" pitchFamily="34" charset="0"/>
              </a:rPr>
              <a:t>’ (where the present international airport is located).</a:t>
            </a:r>
          </a:p>
          <a:p>
            <a:r>
              <a:rPr lang="en-US" sz="2400" dirty="0" smtClean="0">
                <a:latin typeface="Arial" pitchFamily="34" charset="0"/>
                <a:cs typeface="Arial" pitchFamily="34" charset="0"/>
              </a:rPr>
              <a:t>The Mughal Emperors became dependent on the regional powers for money and became a pawn in their hands. By 1760, the Emperor was a hostage in the hands of the Marathas. </a:t>
            </a:r>
          </a:p>
          <a:p>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F:\British.jpg"/>
          <p:cNvPicPr>
            <a:picLocks noChangeAspect="1" noChangeArrowheads="1"/>
          </p:cNvPicPr>
          <p:nvPr/>
        </p:nvPicPr>
        <p:blipFill>
          <a:blip r:embed="rId2" cstate="print"/>
          <a:srcRect/>
          <a:stretch>
            <a:fillRect/>
          </a:stretch>
        </p:blipFill>
        <p:spPr bwMode="auto">
          <a:xfrm>
            <a:off x="0" y="1600200"/>
            <a:ext cx="4495800" cy="3822497"/>
          </a:xfrm>
          <a:prstGeom prst="rect">
            <a:avLst/>
          </a:prstGeom>
          <a:noFill/>
          <a:effectLst>
            <a:softEdge rad="317500"/>
          </a:effectLst>
        </p:spPr>
      </p:pic>
      <p:sp>
        <p:nvSpPr>
          <p:cNvPr id="2" name="Title 1"/>
          <p:cNvSpPr>
            <a:spLocks noGrp="1"/>
          </p:cNvSpPr>
          <p:nvPr>
            <p:ph type="title"/>
          </p:nvPr>
        </p:nvSpPr>
        <p:spPr>
          <a:xfrm>
            <a:off x="457200" y="274638"/>
            <a:ext cx="8229600" cy="715962"/>
          </a:xfrm>
          <a:solidFill>
            <a:schemeClr val="accent1">
              <a:lumMod val="20000"/>
              <a:lumOff val="80000"/>
            </a:schemeClr>
          </a:solidFill>
        </p:spPr>
        <p:txBody>
          <a:bodyPr>
            <a:normAutofit fontScale="90000"/>
          </a:bodyPr>
          <a:lstStyle/>
          <a:p>
            <a:r>
              <a:rPr lang="en-US" b="1" dirty="0" smtClean="0">
                <a:solidFill>
                  <a:srgbClr val="7030A0"/>
                </a:solidFill>
                <a:latin typeface="Arial" pitchFamily="34" charset="0"/>
                <a:cs typeface="Arial" pitchFamily="34" charset="0"/>
              </a:rPr>
              <a:t>Role of the European Powers</a:t>
            </a:r>
            <a:endParaRPr lang="en-GB" b="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3810000" y="990600"/>
            <a:ext cx="5181600" cy="5867400"/>
          </a:xfrm>
          <a:effectLst>
            <a:softEdge rad="635000"/>
          </a:effectLst>
        </p:spPr>
        <p:txBody>
          <a:bodyPr>
            <a:noAutofit/>
          </a:bodyPr>
          <a:lstStyle/>
          <a:p>
            <a:pPr>
              <a:buFont typeface="Wingdings" pitchFamily="2" charset="2"/>
              <a:buChar char="v"/>
            </a:pPr>
            <a:r>
              <a:rPr lang="en-US" sz="1700" dirty="0" smtClean="0">
                <a:latin typeface="Arial" pitchFamily="34" charset="0"/>
                <a:cs typeface="Arial" pitchFamily="34" charset="0"/>
              </a:rPr>
              <a:t>The </a:t>
            </a:r>
            <a:r>
              <a:rPr lang="en-US" sz="1700" dirty="0" err="1" smtClean="0">
                <a:latin typeface="Arial" pitchFamily="34" charset="0"/>
                <a:cs typeface="Arial" pitchFamily="34" charset="0"/>
              </a:rPr>
              <a:t>Mughals</a:t>
            </a:r>
            <a:r>
              <a:rPr lang="en-US" sz="1700" dirty="0" smtClean="0">
                <a:latin typeface="Arial" pitchFamily="34" charset="0"/>
                <a:cs typeface="Arial" pitchFamily="34" charset="0"/>
              </a:rPr>
              <a:t> neglected the navy and this proved to be a disaster. The coastline was left unprotected and the Europeans were able to establish themselves in India with little difficulty. </a:t>
            </a:r>
          </a:p>
          <a:p>
            <a:pPr>
              <a:buFont typeface="Wingdings" pitchFamily="2" charset="2"/>
              <a:buChar char="v"/>
            </a:pPr>
            <a:r>
              <a:rPr lang="en-US" sz="1700" dirty="0" smtClean="0">
                <a:latin typeface="Arial" pitchFamily="34" charset="0"/>
                <a:cs typeface="Arial" pitchFamily="34" charset="0"/>
              </a:rPr>
              <a:t>Various European nations who had established trade relations with India, seeing the weakness of the Mughal Empire, began to focus more on political influence than trade in India.</a:t>
            </a:r>
          </a:p>
          <a:p>
            <a:pPr>
              <a:buFont typeface="Wingdings" pitchFamily="2" charset="2"/>
              <a:buChar char="v"/>
            </a:pPr>
            <a:r>
              <a:rPr lang="en-US" sz="1700" dirty="0" smtClean="0">
                <a:latin typeface="Arial" pitchFamily="34" charset="0"/>
                <a:cs typeface="Arial" pitchFamily="34" charset="0"/>
              </a:rPr>
              <a:t>Through diplomacy, military skill and persistence, </a:t>
            </a:r>
            <a:r>
              <a:rPr lang="en-US" sz="1700" b="1" dirty="0" smtClean="0">
                <a:latin typeface="Arial" pitchFamily="34" charset="0"/>
                <a:cs typeface="Arial" pitchFamily="34" charset="0"/>
              </a:rPr>
              <a:t>the English East India Company </a:t>
            </a:r>
            <a:r>
              <a:rPr lang="en-US" sz="1700" dirty="0" smtClean="0">
                <a:latin typeface="Arial" pitchFamily="34" charset="0"/>
                <a:cs typeface="Arial" pitchFamily="34" charset="0"/>
              </a:rPr>
              <a:t>emerged as successful in exploiting the volatile circumstances in India in general and Bengal in particular. </a:t>
            </a:r>
          </a:p>
          <a:p>
            <a:pPr>
              <a:buFont typeface="Wingdings" pitchFamily="2" charset="2"/>
              <a:buChar char="v"/>
            </a:pPr>
            <a:r>
              <a:rPr lang="en-US" sz="1700" dirty="0" smtClean="0">
                <a:latin typeface="Arial" pitchFamily="34" charset="0"/>
                <a:cs typeface="Arial" pitchFamily="34" charset="0"/>
              </a:rPr>
              <a:t>The arrival of the British was to prove fatal to the Mughal Empire. Britain was the most technologically advanced country in the world and the British brought with them weapons far in advance of those used by the </a:t>
            </a:r>
            <a:r>
              <a:rPr lang="en-US" sz="1700" dirty="0" err="1" smtClean="0">
                <a:latin typeface="Arial" pitchFamily="34" charset="0"/>
                <a:cs typeface="Arial" pitchFamily="34" charset="0"/>
              </a:rPr>
              <a:t>Mughals</a:t>
            </a:r>
            <a:r>
              <a:rPr lang="en-US" sz="1700" dirty="0" smtClean="0">
                <a:latin typeface="Arial" pitchFamily="34" charset="0"/>
                <a:cs typeface="Arial" pitchFamily="34" charset="0"/>
              </a:rPr>
              <a:t>. </a:t>
            </a:r>
          </a:p>
          <a:p>
            <a:pPr>
              <a:buFont typeface="Wingdings" pitchFamily="2" charset="2"/>
              <a:buChar char="v"/>
            </a:pPr>
            <a:r>
              <a:rPr lang="en-US" sz="1700" dirty="0" smtClean="0">
                <a:latin typeface="Arial" pitchFamily="34" charset="0"/>
                <a:cs typeface="Arial" pitchFamily="34" charset="0"/>
              </a:rPr>
              <a:t>The British also brought a unity and sense of determination which the divided </a:t>
            </a:r>
            <a:r>
              <a:rPr lang="en-US" sz="1700" dirty="0" err="1" smtClean="0">
                <a:latin typeface="Arial" pitchFamily="34" charset="0"/>
                <a:cs typeface="Arial" pitchFamily="34" charset="0"/>
              </a:rPr>
              <a:t>Mughals</a:t>
            </a:r>
            <a:r>
              <a:rPr lang="en-US" sz="1700" dirty="0" smtClean="0">
                <a:latin typeface="Arial" pitchFamily="34" charset="0"/>
                <a:cs typeface="Arial" pitchFamily="34" charset="0"/>
              </a:rPr>
              <a:t> lacked.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lumMod val="20000"/>
              <a:lumOff val="80000"/>
            </a:schemeClr>
          </a:solidFill>
        </p:spPr>
        <p:txBody>
          <a:bodyPr>
            <a:normAutofit fontScale="90000"/>
          </a:bodyPr>
          <a:lstStyle/>
          <a:p>
            <a:r>
              <a:rPr lang="en-US" b="1" dirty="0" smtClean="0">
                <a:solidFill>
                  <a:srgbClr val="7030A0"/>
                </a:solidFill>
                <a:latin typeface="Arial" pitchFamily="34" charset="0"/>
                <a:cs typeface="Arial" pitchFamily="34" charset="0"/>
              </a:rPr>
              <a:t>Lessons for Today </a:t>
            </a:r>
            <a:endParaRPr lang="en-GB" b="1"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533400" y="1066800"/>
            <a:ext cx="8305800" cy="5486400"/>
          </a:xfrm>
        </p:spPr>
        <p:txBody>
          <a:bodyPr>
            <a:normAutofit fontScale="92500" lnSpcReduction="10000"/>
          </a:bodyPr>
          <a:lstStyle/>
          <a:p>
            <a:r>
              <a:rPr lang="en-US" sz="2400" dirty="0" smtClean="0">
                <a:latin typeface="Arial" pitchFamily="34" charset="0"/>
                <a:cs typeface="Arial" pitchFamily="34" charset="0"/>
              </a:rPr>
              <a:t>Good governance and administration is important to hold a country together</a:t>
            </a:r>
          </a:p>
          <a:p>
            <a:r>
              <a:rPr lang="en-US" sz="2400" dirty="0" smtClean="0">
                <a:latin typeface="Arial" pitchFamily="34" charset="0"/>
                <a:cs typeface="Arial" pitchFamily="34" charset="0"/>
              </a:rPr>
              <a:t>Taxation systems should be fair and equitable and incentivize people to be more productive</a:t>
            </a:r>
          </a:p>
          <a:p>
            <a:r>
              <a:rPr lang="en-US" sz="2400" dirty="0" smtClean="0">
                <a:latin typeface="Arial" pitchFamily="34" charset="0"/>
                <a:cs typeface="Arial" pitchFamily="34" charset="0"/>
              </a:rPr>
              <a:t>Handling the economy to make it more efficient to increase the revenues of the country is very important</a:t>
            </a:r>
          </a:p>
          <a:p>
            <a:r>
              <a:rPr lang="en-US" sz="2400" dirty="0" smtClean="0">
                <a:latin typeface="Arial" pitchFamily="34" charset="0"/>
                <a:cs typeface="Arial" pitchFamily="34" charset="0"/>
              </a:rPr>
              <a:t>Administration should be efficient and control costs.</a:t>
            </a:r>
          </a:p>
          <a:p>
            <a:r>
              <a:rPr lang="en-US" sz="2400" dirty="0" smtClean="0">
                <a:latin typeface="Arial" pitchFamily="34" charset="0"/>
                <a:cs typeface="Arial" pitchFamily="34" charset="0"/>
              </a:rPr>
              <a:t>Negotiations and understanding and not coercion(force) should be used to win over disaffected groups.</a:t>
            </a:r>
          </a:p>
          <a:p>
            <a:r>
              <a:rPr lang="en-US" sz="2400" dirty="0" smtClean="0">
                <a:latin typeface="Arial" pitchFamily="34" charset="0"/>
                <a:cs typeface="Arial" pitchFamily="34" charset="0"/>
              </a:rPr>
              <a:t>It is important to be fair to all religious and ethnic groups. A ruler should treat all his/her countrymen in the same manner, regardless of religion, caste or creed.</a:t>
            </a:r>
          </a:p>
          <a:p>
            <a:r>
              <a:rPr lang="en-US" sz="2400" dirty="0" err="1" smtClean="0">
                <a:latin typeface="Arial" pitchFamily="34" charset="0"/>
                <a:cs typeface="Arial" pitchFamily="34" charset="0"/>
              </a:rPr>
              <a:t>Defence</a:t>
            </a:r>
            <a:r>
              <a:rPr lang="en-US" sz="2400" dirty="0" smtClean="0">
                <a:latin typeface="Arial" pitchFamily="34" charset="0"/>
                <a:cs typeface="Arial" pitchFamily="34" charset="0"/>
              </a:rPr>
              <a:t> and security needs should change with the times and it is important to keep pace with </a:t>
            </a:r>
            <a:r>
              <a:rPr lang="en-US" sz="2400" dirty="0" err="1" smtClean="0">
                <a:latin typeface="Arial" pitchFamily="34" charset="0"/>
                <a:cs typeface="Arial" pitchFamily="34" charset="0"/>
              </a:rPr>
              <a:t>modernisation</a:t>
            </a:r>
            <a:r>
              <a:rPr lang="en-US" sz="2400" dirty="0" smtClean="0">
                <a:latin typeface="Arial" pitchFamily="34" charset="0"/>
                <a:cs typeface="Arial" pitchFamily="34" charset="0"/>
              </a:rPr>
              <a:t>. (</a:t>
            </a:r>
            <a:r>
              <a:rPr lang="en-US" sz="2400" i="1" dirty="0" smtClean="0">
                <a:latin typeface="Arial" pitchFamily="34" charset="0"/>
                <a:cs typeface="Arial" pitchFamily="34" charset="0"/>
              </a:rPr>
              <a:t>the British came by the sea and had efficient guns and artillery</a:t>
            </a:r>
            <a:r>
              <a:rPr lang="en-US" sz="2400" dirty="0" smtClean="0">
                <a:latin typeface="Arial" pitchFamily="34" charset="0"/>
                <a:cs typeface="Arial" pitchFamily="34" charset="0"/>
              </a:rPr>
              <a:t>)</a:t>
            </a: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0" y="1219200"/>
            <a:ext cx="5181600" cy="1600200"/>
          </a:xfrm>
        </p:spPr>
        <p:txBody>
          <a:bodyPr>
            <a:normAutofit fontScale="62500" lnSpcReduction="20000"/>
          </a:bodyPr>
          <a:lstStyle/>
          <a:p>
            <a:r>
              <a:rPr lang="en-US" dirty="0" smtClean="0"/>
              <a:t>http://projects.cie.org.uk/banglao/textbook/historyandculture/mughal/SectionB</a:t>
            </a:r>
            <a:endParaRPr lang="en-GB" dirty="0" smtClean="0"/>
          </a:p>
          <a:p>
            <a:r>
              <a:rPr lang="en-US" u="sng" dirty="0" smtClean="0">
                <a:hlinkClick r:id="rId2"/>
              </a:rPr>
              <a:t>http://library.thinkquest.org/C006203/cgi-bin/stories.cgi?article=decline&amp;section=history/mughals&amp;frame=parent</a:t>
            </a:r>
            <a:endParaRPr lang="en-GB" dirty="0" smtClean="0"/>
          </a:p>
          <a:p>
            <a:endParaRPr lang="en-GB" dirty="0"/>
          </a:p>
        </p:txBody>
      </p:sp>
      <p:pic>
        <p:nvPicPr>
          <p:cNvPr id="4098" name="Picture 2" descr="F:\bhadur-shah-ii-last-mughal-emperor-of-india.jpg"/>
          <p:cNvPicPr>
            <a:picLocks noChangeAspect="1" noChangeArrowheads="1"/>
          </p:cNvPicPr>
          <p:nvPr/>
        </p:nvPicPr>
        <p:blipFill>
          <a:blip r:embed="rId3" cstate="print"/>
          <a:srcRect/>
          <a:stretch>
            <a:fillRect/>
          </a:stretch>
        </p:blipFill>
        <p:spPr bwMode="auto">
          <a:xfrm>
            <a:off x="381000" y="895110"/>
            <a:ext cx="3982010" cy="5962890"/>
          </a:xfrm>
          <a:prstGeom prst="rect">
            <a:avLst/>
          </a:prstGeom>
          <a:noFill/>
          <a:effectLst>
            <a:softEdge rad="127000"/>
          </a:effectLst>
        </p:spPr>
      </p:pic>
      <p:sp>
        <p:nvSpPr>
          <p:cNvPr id="2" name="Title 1"/>
          <p:cNvSpPr>
            <a:spLocks noGrp="1"/>
          </p:cNvSpPr>
          <p:nvPr>
            <p:ph type="title"/>
          </p:nvPr>
        </p:nvSpPr>
        <p:spPr>
          <a:xfrm>
            <a:off x="457200" y="274638"/>
            <a:ext cx="8229600" cy="715962"/>
          </a:xfrm>
          <a:solidFill>
            <a:schemeClr val="accent1">
              <a:lumMod val="20000"/>
              <a:lumOff val="80000"/>
            </a:schemeClr>
          </a:solidFill>
        </p:spPr>
        <p:txBody>
          <a:bodyPr>
            <a:normAutofit fontScale="90000"/>
          </a:bodyPr>
          <a:lstStyle/>
          <a:p>
            <a:r>
              <a:rPr lang="en-US" dirty="0" smtClean="0">
                <a:latin typeface="Arial" pitchFamily="34" charset="0"/>
                <a:cs typeface="Arial" pitchFamily="34" charset="0"/>
              </a:rPr>
              <a:t>Bibliography</a:t>
            </a:r>
            <a:endParaRPr lang="en-GB" dirty="0">
              <a:latin typeface="Arial" pitchFamily="34" charset="0"/>
              <a:cs typeface="Arial" pitchFamily="34" charset="0"/>
            </a:endParaRPr>
          </a:p>
        </p:txBody>
      </p:sp>
      <p:sp>
        <p:nvSpPr>
          <p:cNvPr id="5" name="TextBox 4"/>
          <p:cNvSpPr txBox="1"/>
          <p:nvPr/>
        </p:nvSpPr>
        <p:spPr>
          <a:xfrm>
            <a:off x="4343400" y="5334000"/>
            <a:ext cx="4572000" cy="1107996"/>
          </a:xfrm>
          <a:prstGeom prst="rect">
            <a:avLst/>
          </a:prstGeom>
          <a:solidFill>
            <a:srgbClr val="FFE389"/>
          </a:solidFill>
        </p:spPr>
        <p:txBody>
          <a:bodyPr wrap="square" rtlCol="0">
            <a:spAutoFit/>
          </a:bodyPr>
          <a:lstStyle/>
          <a:p>
            <a:r>
              <a:rPr lang="en-US" sz="2200" dirty="0" smtClean="0">
                <a:latin typeface="Arial" pitchFamily="34" charset="0"/>
                <a:cs typeface="Arial" pitchFamily="34" charset="0"/>
              </a:rPr>
              <a:t>The Last Mughal – </a:t>
            </a:r>
            <a:r>
              <a:rPr lang="en-US" sz="2200" dirty="0" err="1" smtClean="0">
                <a:latin typeface="Arial" pitchFamily="34" charset="0"/>
                <a:cs typeface="Arial" pitchFamily="34" charset="0"/>
              </a:rPr>
              <a:t>Bahadur</a:t>
            </a:r>
            <a:r>
              <a:rPr lang="en-US" sz="2200" dirty="0" smtClean="0">
                <a:latin typeface="Arial" pitchFamily="34" charset="0"/>
                <a:cs typeface="Arial" pitchFamily="34" charset="0"/>
              </a:rPr>
              <a:t> Shah </a:t>
            </a:r>
            <a:r>
              <a:rPr lang="en-US" sz="2200" dirty="0" err="1" smtClean="0">
                <a:latin typeface="Arial" pitchFamily="34" charset="0"/>
                <a:cs typeface="Arial" pitchFamily="34" charset="0"/>
              </a:rPr>
              <a:t>Jafar</a:t>
            </a:r>
            <a:r>
              <a:rPr lang="en-US" sz="2200" dirty="0" smtClean="0">
                <a:latin typeface="Arial" pitchFamily="34" charset="0"/>
                <a:cs typeface="Arial" pitchFamily="34" charset="0"/>
              </a:rPr>
              <a:t>- deposed in 1857 after the First War of Independence.</a:t>
            </a:r>
            <a:endParaRPr lang="en-GB"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1021</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Decline of the Mughals (1707-1857)</vt:lpstr>
      <vt:lpstr>Role of Aurangzeb in the Decline</vt:lpstr>
      <vt:lpstr>Rise of the Marathas</vt:lpstr>
      <vt:lpstr>Economic Decline</vt:lpstr>
      <vt:lpstr>Wars of Succession</vt:lpstr>
      <vt:lpstr>Rise of Regional Powers</vt:lpstr>
      <vt:lpstr>Role of the European Powers</vt:lpstr>
      <vt:lpstr>Lessons for Today </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Mughal Architecture</dc:title>
  <dc:creator>Saurabh</dc:creator>
  <cp:lastModifiedBy>anita</cp:lastModifiedBy>
  <cp:revision>39</cp:revision>
  <dcterms:created xsi:type="dcterms:W3CDTF">2013-04-09T16:16:32Z</dcterms:created>
  <dcterms:modified xsi:type="dcterms:W3CDTF">2013-04-19T05:43:06Z</dcterms:modified>
</cp:coreProperties>
</file>