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7EDE8-09D5-41D9-A4C7-6568E54F0F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97AC306-2345-45C2-988A-6B7E662D029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Living things need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 place to live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grow.</a:t>
          </a:r>
        </a:p>
      </dgm:t>
    </dgm:pt>
    <dgm:pt modelId="{73F014C5-6AF2-4AD3-826A-78FB1BA2DD1A}" type="parTrans" cxnId="{14C0821A-7001-43CE-A04A-036D115B5DBF}">
      <dgm:prSet/>
      <dgm:spPr/>
    </dgm:pt>
    <dgm:pt modelId="{EA031588-6F09-481A-AF4D-4F8FC7BD0A9D}" type="sibTrans" cxnId="{14C0821A-7001-43CE-A04A-036D115B5DBF}">
      <dgm:prSet/>
      <dgm:spPr/>
    </dgm:pt>
    <dgm:pt modelId="{C86CD5CB-526B-48AC-AA15-2AD630A7420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Fish live in water.</a:t>
          </a:r>
        </a:p>
      </dgm:t>
    </dgm:pt>
    <dgm:pt modelId="{FD9EECE0-602C-4845-B23E-B5CC25408D5F}" type="parTrans" cxnId="{F7F2589B-D34F-4932-961B-6E6E44652FA9}">
      <dgm:prSet/>
      <dgm:spPr/>
    </dgm:pt>
    <dgm:pt modelId="{C158483E-63A9-4625-9A05-A0E0EA9D0373}" type="sibTrans" cxnId="{F7F2589B-D34F-4932-961B-6E6E44652FA9}">
      <dgm:prSet/>
      <dgm:spPr/>
    </dgm:pt>
    <dgm:pt modelId="{0ED9F661-7A82-43FE-A350-3083B50B309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Birds live in trees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fly.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6B5A53FF-14B3-46A8-AC35-6C42C53DA231}" type="parTrans" cxnId="{D4C18483-BE80-429D-9482-E10BF52E6627}">
      <dgm:prSet/>
      <dgm:spPr/>
    </dgm:pt>
    <dgm:pt modelId="{CA485686-7349-4942-9D28-46970F336519}" type="sibTrans" cxnId="{D4C18483-BE80-429D-9482-E10BF52E6627}">
      <dgm:prSet/>
      <dgm:spPr/>
    </dgm:pt>
    <dgm:pt modelId="{85FACF34-F9E5-462E-96F3-D03B2C62B55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Plants grow where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 there is soil, water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sun.</a:t>
          </a:r>
        </a:p>
      </dgm:t>
    </dgm:pt>
    <dgm:pt modelId="{BD2A3262-FF79-4EF8-8CB8-9E5ADCFAF243}" type="parTrans" cxnId="{B2B684FF-84B1-4E1C-93F7-2F1C6ED7E84A}">
      <dgm:prSet/>
      <dgm:spPr/>
    </dgm:pt>
    <dgm:pt modelId="{CC5CD405-C57A-4512-90FB-7FB91C4986CF}" type="sibTrans" cxnId="{B2B684FF-84B1-4E1C-93F7-2F1C6ED7E84A}">
      <dgm:prSet/>
      <dgm:spPr/>
    </dgm:pt>
    <dgm:pt modelId="{719854A9-7DFE-435C-99DB-D5FEAC94705C}" type="pres">
      <dgm:prSet presAssocID="{7217EDE8-09D5-41D9-A4C7-6568E54F0F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56A60C-B3E4-4733-A3BC-2B01003239DD}" type="pres">
      <dgm:prSet presAssocID="{B97AC306-2345-45C2-988A-6B7E662D0295}" presName="hierRoot1" presStyleCnt="0">
        <dgm:presLayoutVars>
          <dgm:hierBranch/>
        </dgm:presLayoutVars>
      </dgm:prSet>
      <dgm:spPr/>
    </dgm:pt>
    <dgm:pt modelId="{E495694C-9C06-447B-9427-ED4584EC7FE8}" type="pres">
      <dgm:prSet presAssocID="{B97AC306-2345-45C2-988A-6B7E662D0295}" presName="rootComposite1" presStyleCnt="0"/>
      <dgm:spPr/>
    </dgm:pt>
    <dgm:pt modelId="{8FC3005C-14BE-4ED0-86D4-3CA677B8BF78}" type="pres">
      <dgm:prSet presAssocID="{B97AC306-2345-45C2-988A-6B7E662D02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D541229-C8D4-40CB-8EEB-0B4530BB260D}" type="pres">
      <dgm:prSet presAssocID="{B97AC306-2345-45C2-988A-6B7E662D0295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23525C0-ED9D-4FA0-9770-8F6A1462819D}" type="pres">
      <dgm:prSet presAssocID="{B97AC306-2345-45C2-988A-6B7E662D0295}" presName="hierChild2" presStyleCnt="0"/>
      <dgm:spPr/>
    </dgm:pt>
    <dgm:pt modelId="{BCCCD4EC-DD4E-4BDC-81D6-FD8E01F510BC}" type="pres">
      <dgm:prSet presAssocID="{FD9EECE0-602C-4845-B23E-B5CC25408D5F}" presName="Name35" presStyleLbl="parChTrans1D2" presStyleIdx="0" presStyleCnt="3"/>
      <dgm:spPr/>
    </dgm:pt>
    <dgm:pt modelId="{E1756B95-2DEB-49F1-867E-64D897837D97}" type="pres">
      <dgm:prSet presAssocID="{C86CD5CB-526B-48AC-AA15-2AD630A7420E}" presName="hierRoot2" presStyleCnt="0">
        <dgm:presLayoutVars>
          <dgm:hierBranch/>
        </dgm:presLayoutVars>
      </dgm:prSet>
      <dgm:spPr/>
    </dgm:pt>
    <dgm:pt modelId="{7939CFC4-94D6-4A4B-9A5F-FEE7F2073590}" type="pres">
      <dgm:prSet presAssocID="{C86CD5CB-526B-48AC-AA15-2AD630A7420E}" presName="rootComposite" presStyleCnt="0"/>
      <dgm:spPr/>
    </dgm:pt>
    <dgm:pt modelId="{C02702D2-A96B-4DE8-9A53-1A1BC9C2A69A}" type="pres">
      <dgm:prSet presAssocID="{C86CD5CB-526B-48AC-AA15-2AD630A7420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4D86056-5B75-4559-9113-7854F78E8DED}" type="pres">
      <dgm:prSet presAssocID="{C86CD5CB-526B-48AC-AA15-2AD630A7420E}" presName="rootConnector" presStyleLbl="node2" presStyleIdx="0" presStyleCnt="3"/>
      <dgm:spPr/>
      <dgm:t>
        <a:bodyPr/>
        <a:lstStyle/>
        <a:p>
          <a:endParaRPr lang="en-IN"/>
        </a:p>
      </dgm:t>
    </dgm:pt>
    <dgm:pt modelId="{6F6E8BFA-86EC-45BF-849D-12BB04D426BF}" type="pres">
      <dgm:prSet presAssocID="{C86CD5CB-526B-48AC-AA15-2AD630A7420E}" presName="hierChild4" presStyleCnt="0"/>
      <dgm:spPr/>
    </dgm:pt>
    <dgm:pt modelId="{ABCFB7FB-6B83-48C0-88BF-62B305B86930}" type="pres">
      <dgm:prSet presAssocID="{C86CD5CB-526B-48AC-AA15-2AD630A7420E}" presName="hierChild5" presStyleCnt="0"/>
      <dgm:spPr/>
    </dgm:pt>
    <dgm:pt modelId="{5F562AFF-E94A-43BC-B6CD-DA32ACC835ED}" type="pres">
      <dgm:prSet presAssocID="{6B5A53FF-14B3-46A8-AC35-6C42C53DA231}" presName="Name35" presStyleLbl="parChTrans1D2" presStyleIdx="1" presStyleCnt="3"/>
      <dgm:spPr/>
    </dgm:pt>
    <dgm:pt modelId="{DA92DDEE-2872-43D4-BDF4-7C084AF41E02}" type="pres">
      <dgm:prSet presAssocID="{0ED9F661-7A82-43FE-A350-3083B50B3098}" presName="hierRoot2" presStyleCnt="0">
        <dgm:presLayoutVars>
          <dgm:hierBranch/>
        </dgm:presLayoutVars>
      </dgm:prSet>
      <dgm:spPr/>
    </dgm:pt>
    <dgm:pt modelId="{3BF93F32-DD04-432F-9669-11A579CCAD60}" type="pres">
      <dgm:prSet presAssocID="{0ED9F661-7A82-43FE-A350-3083B50B3098}" presName="rootComposite" presStyleCnt="0"/>
      <dgm:spPr/>
    </dgm:pt>
    <dgm:pt modelId="{63EDB413-726E-4F28-867C-B3A8B2333B10}" type="pres">
      <dgm:prSet presAssocID="{0ED9F661-7A82-43FE-A350-3083B50B309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EAB2419-81FF-43EB-91B9-BAFACFDF927F}" type="pres">
      <dgm:prSet presAssocID="{0ED9F661-7A82-43FE-A350-3083B50B3098}" presName="rootConnector" presStyleLbl="node2" presStyleIdx="1" presStyleCnt="3"/>
      <dgm:spPr/>
      <dgm:t>
        <a:bodyPr/>
        <a:lstStyle/>
        <a:p>
          <a:endParaRPr lang="en-IN"/>
        </a:p>
      </dgm:t>
    </dgm:pt>
    <dgm:pt modelId="{CF1EB470-37AF-4ABE-B0F3-04FB13392C67}" type="pres">
      <dgm:prSet presAssocID="{0ED9F661-7A82-43FE-A350-3083B50B3098}" presName="hierChild4" presStyleCnt="0"/>
      <dgm:spPr/>
    </dgm:pt>
    <dgm:pt modelId="{2BAC8F92-FA62-4E42-B6FE-50A03701C817}" type="pres">
      <dgm:prSet presAssocID="{0ED9F661-7A82-43FE-A350-3083B50B3098}" presName="hierChild5" presStyleCnt="0"/>
      <dgm:spPr/>
    </dgm:pt>
    <dgm:pt modelId="{0C1EF90F-ED44-4AAF-A971-1B7AA6001877}" type="pres">
      <dgm:prSet presAssocID="{BD2A3262-FF79-4EF8-8CB8-9E5ADCFAF243}" presName="Name35" presStyleLbl="parChTrans1D2" presStyleIdx="2" presStyleCnt="3"/>
      <dgm:spPr/>
    </dgm:pt>
    <dgm:pt modelId="{188BE3F9-7F89-4504-8EEB-B794DCC235FB}" type="pres">
      <dgm:prSet presAssocID="{85FACF34-F9E5-462E-96F3-D03B2C62B55A}" presName="hierRoot2" presStyleCnt="0">
        <dgm:presLayoutVars>
          <dgm:hierBranch/>
        </dgm:presLayoutVars>
      </dgm:prSet>
      <dgm:spPr/>
    </dgm:pt>
    <dgm:pt modelId="{AAA9522E-DF15-4BBC-A438-8BDA3C9248C0}" type="pres">
      <dgm:prSet presAssocID="{85FACF34-F9E5-462E-96F3-D03B2C62B55A}" presName="rootComposite" presStyleCnt="0"/>
      <dgm:spPr/>
    </dgm:pt>
    <dgm:pt modelId="{C8485491-2AC6-4EBD-A5E8-8D230EA26167}" type="pres">
      <dgm:prSet presAssocID="{85FACF34-F9E5-462E-96F3-D03B2C62B5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A3D2D1A-730B-4985-B671-0D4D7B8BCEBE}" type="pres">
      <dgm:prSet presAssocID="{85FACF34-F9E5-462E-96F3-D03B2C62B55A}" presName="rootConnector" presStyleLbl="node2" presStyleIdx="2" presStyleCnt="3"/>
      <dgm:spPr/>
      <dgm:t>
        <a:bodyPr/>
        <a:lstStyle/>
        <a:p>
          <a:endParaRPr lang="en-IN"/>
        </a:p>
      </dgm:t>
    </dgm:pt>
    <dgm:pt modelId="{7E01F5F7-1A69-448B-9860-D92E5556BC18}" type="pres">
      <dgm:prSet presAssocID="{85FACF34-F9E5-462E-96F3-D03B2C62B55A}" presName="hierChild4" presStyleCnt="0"/>
      <dgm:spPr/>
    </dgm:pt>
    <dgm:pt modelId="{46F5B7F3-4213-461F-AB58-A305CDA80097}" type="pres">
      <dgm:prSet presAssocID="{85FACF34-F9E5-462E-96F3-D03B2C62B55A}" presName="hierChild5" presStyleCnt="0"/>
      <dgm:spPr/>
    </dgm:pt>
    <dgm:pt modelId="{4D67ABFC-63CB-4DE9-A589-02CF2178D309}" type="pres">
      <dgm:prSet presAssocID="{B97AC306-2345-45C2-988A-6B7E662D0295}" presName="hierChild3" presStyleCnt="0"/>
      <dgm:spPr/>
    </dgm:pt>
  </dgm:ptLst>
  <dgm:cxnLst>
    <dgm:cxn modelId="{E3184AF0-1539-4833-849E-A2C6345DF8B2}" type="presOf" srcId="{C86CD5CB-526B-48AC-AA15-2AD630A7420E}" destId="{34D86056-5B75-4559-9113-7854F78E8DED}" srcOrd="1" destOrd="0" presId="urn:microsoft.com/office/officeart/2005/8/layout/orgChart1"/>
    <dgm:cxn modelId="{DF2E941E-D03F-4679-BF42-C111085DB1A2}" type="presOf" srcId="{85FACF34-F9E5-462E-96F3-D03B2C62B55A}" destId="{C8485491-2AC6-4EBD-A5E8-8D230EA26167}" srcOrd="0" destOrd="0" presId="urn:microsoft.com/office/officeart/2005/8/layout/orgChart1"/>
    <dgm:cxn modelId="{8E742AB8-0AD1-47ED-9817-8F1A311CE7EC}" type="presOf" srcId="{B97AC306-2345-45C2-988A-6B7E662D0295}" destId="{8FC3005C-14BE-4ED0-86D4-3CA677B8BF78}" srcOrd="0" destOrd="0" presId="urn:microsoft.com/office/officeart/2005/8/layout/orgChart1"/>
    <dgm:cxn modelId="{FF7A9309-9B37-4CA8-A75E-8F58CD380673}" type="presOf" srcId="{B97AC306-2345-45C2-988A-6B7E662D0295}" destId="{4D541229-C8D4-40CB-8EEB-0B4530BB260D}" srcOrd="1" destOrd="0" presId="urn:microsoft.com/office/officeart/2005/8/layout/orgChart1"/>
    <dgm:cxn modelId="{41DBE7DB-9DE7-4CC3-8CF6-5BB1333D5329}" type="presOf" srcId="{6B5A53FF-14B3-46A8-AC35-6C42C53DA231}" destId="{5F562AFF-E94A-43BC-B6CD-DA32ACC835ED}" srcOrd="0" destOrd="0" presId="urn:microsoft.com/office/officeart/2005/8/layout/orgChart1"/>
    <dgm:cxn modelId="{4E527937-7B6C-4155-8D46-61314BF96C0E}" type="presOf" srcId="{FD9EECE0-602C-4845-B23E-B5CC25408D5F}" destId="{BCCCD4EC-DD4E-4BDC-81D6-FD8E01F510BC}" srcOrd="0" destOrd="0" presId="urn:microsoft.com/office/officeart/2005/8/layout/orgChart1"/>
    <dgm:cxn modelId="{94629587-BA91-4997-B777-6CC16CB38134}" type="presOf" srcId="{7217EDE8-09D5-41D9-A4C7-6568E54F0FA3}" destId="{719854A9-7DFE-435C-99DB-D5FEAC94705C}" srcOrd="0" destOrd="0" presId="urn:microsoft.com/office/officeart/2005/8/layout/orgChart1"/>
    <dgm:cxn modelId="{14C0821A-7001-43CE-A04A-036D115B5DBF}" srcId="{7217EDE8-09D5-41D9-A4C7-6568E54F0FA3}" destId="{B97AC306-2345-45C2-988A-6B7E662D0295}" srcOrd="0" destOrd="0" parTransId="{73F014C5-6AF2-4AD3-826A-78FB1BA2DD1A}" sibTransId="{EA031588-6F09-481A-AF4D-4F8FC7BD0A9D}"/>
    <dgm:cxn modelId="{00C029FD-DC55-402A-870B-73D1DD43CAA9}" type="presOf" srcId="{0ED9F661-7A82-43FE-A350-3083B50B3098}" destId="{63EDB413-726E-4F28-867C-B3A8B2333B10}" srcOrd="0" destOrd="0" presId="urn:microsoft.com/office/officeart/2005/8/layout/orgChart1"/>
    <dgm:cxn modelId="{B1D8673E-A19F-4374-94E5-2845E69718EA}" type="presOf" srcId="{0ED9F661-7A82-43FE-A350-3083B50B3098}" destId="{EEAB2419-81FF-43EB-91B9-BAFACFDF927F}" srcOrd="1" destOrd="0" presId="urn:microsoft.com/office/officeart/2005/8/layout/orgChart1"/>
    <dgm:cxn modelId="{9D3579E5-8D48-43F4-9E1D-7FCA24E44BFE}" type="presOf" srcId="{85FACF34-F9E5-462E-96F3-D03B2C62B55A}" destId="{AA3D2D1A-730B-4985-B671-0D4D7B8BCEBE}" srcOrd="1" destOrd="0" presId="urn:microsoft.com/office/officeart/2005/8/layout/orgChart1"/>
    <dgm:cxn modelId="{7BC696D3-965F-4578-87CA-2085A2B06124}" type="presOf" srcId="{C86CD5CB-526B-48AC-AA15-2AD630A7420E}" destId="{C02702D2-A96B-4DE8-9A53-1A1BC9C2A69A}" srcOrd="0" destOrd="0" presId="urn:microsoft.com/office/officeart/2005/8/layout/orgChart1"/>
    <dgm:cxn modelId="{B2B684FF-84B1-4E1C-93F7-2F1C6ED7E84A}" srcId="{B97AC306-2345-45C2-988A-6B7E662D0295}" destId="{85FACF34-F9E5-462E-96F3-D03B2C62B55A}" srcOrd="2" destOrd="0" parTransId="{BD2A3262-FF79-4EF8-8CB8-9E5ADCFAF243}" sibTransId="{CC5CD405-C57A-4512-90FB-7FB91C4986CF}"/>
    <dgm:cxn modelId="{D4C18483-BE80-429D-9482-E10BF52E6627}" srcId="{B97AC306-2345-45C2-988A-6B7E662D0295}" destId="{0ED9F661-7A82-43FE-A350-3083B50B3098}" srcOrd="1" destOrd="0" parTransId="{6B5A53FF-14B3-46A8-AC35-6C42C53DA231}" sibTransId="{CA485686-7349-4942-9D28-46970F336519}"/>
    <dgm:cxn modelId="{F7F2589B-D34F-4932-961B-6E6E44652FA9}" srcId="{B97AC306-2345-45C2-988A-6B7E662D0295}" destId="{C86CD5CB-526B-48AC-AA15-2AD630A7420E}" srcOrd="0" destOrd="0" parTransId="{FD9EECE0-602C-4845-B23E-B5CC25408D5F}" sibTransId="{C158483E-63A9-4625-9A05-A0E0EA9D0373}"/>
    <dgm:cxn modelId="{A8BF5693-CE0D-493F-910D-4A473030927B}" type="presOf" srcId="{BD2A3262-FF79-4EF8-8CB8-9E5ADCFAF243}" destId="{0C1EF90F-ED44-4AAF-A971-1B7AA6001877}" srcOrd="0" destOrd="0" presId="urn:microsoft.com/office/officeart/2005/8/layout/orgChart1"/>
    <dgm:cxn modelId="{FAC094C6-46C8-4B46-9676-6777C580E64A}" type="presParOf" srcId="{719854A9-7DFE-435C-99DB-D5FEAC94705C}" destId="{2C56A60C-B3E4-4733-A3BC-2B01003239DD}" srcOrd="0" destOrd="0" presId="urn:microsoft.com/office/officeart/2005/8/layout/orgChart1"/>
    <dgm:cxn modelId="{B8AB23C7-F729-4A35-BAAD-4E64EE5CF575}" type="presParOf" srcId="{2C56A60C-B3E4-4733-A3BC-2B01003239DD}" destId="{E495694C-9C06-447B-9427-ED4584EC7FE8}" srcOrd="0" destOrd="0" presId="urn:microsoft.com/office/officeart/2005/8/layout/orgChart1"/>
    <dgm:cxn modelId="{D87B81C0-99CF-4FB4-85DD-6A44ED078102}" type="presParOf" srcId="{E495694C-9C06-447B-9427-ED4584EC7FE8}" destId="{8FC3005C-14BE-4ED0-86D4-3CA677B8BF78}" srcOrd="0" destOrd="0" presId="urn:microsoft.com/office/officeart/2005/8/layout/orgChart1"/>
    <dgm:cxn modelId="{475042FB-335A-42A7-9CCD-7A977924982F}" type="presParOf" srcId="{E495694C-9C06-447B-9427-ED4584EC7FE8}" destId="{4D541229-C8D4-40CB-8EEB-0B4530BB260D}" srcOrd="1" destOrd="0" presId="urn:microsoft.com/office/officeart/2005/8/layout/orgChart1"/>
    <dgm:cxn modelId="{498E434A-22D8-41D7-B33E-A86E3ABD10A7}" type="presParOf" srcId="{2C56A60C-B3E4-4733-A3BC-2B01003239DD}" destId="{723525C0-ED9D-4FA0-9770-8F6A1462819D}" srcOrd="1" destOrd="0" presId="urn:microsoft.com/office/officeart/2005/8/layout/orgChart1"/>
    <dgm:cxn modelId="{4E46EFBF-9ACD-462D-96D2-B563B5F01DB8}" type="presParOf" srcId="{723525C0-ED9D-4FA0-9770-8F6A1462819D}" destId="{BCCCD4EC-DD4E-4BDC-81D6-FD8E01F510BC}" srcOrd="0" destOrd="0" presId="urn:microsoft.com/office/officeart/2005/8/layout/orgChart1"/>
    <dgm:cxn modelId="{BE44DF32-59D4-4691-809C-453121FCE26A}" type="presParOf" srcId="{723525C0-ED9D-4FA0-9770-8F6A1462819D}" destId="{E1756B95-2DEB-49F1-867E-64D897837D97}" srcOrd="1" destOrd="0" presId="urn:microsoft.com/office/officeart/2005/8/layout/orgChart1"/>
    <dgm:cxn modelId="{B74EC9BA-99C5-4E33-B8F8-A67E781DF261}" type="presParOf" srcId="{E1756B95-2DEB-49F1-867E-64D897837D97}" destId="{7939CFC4-94D6-4A4B-9A5F-FEE7F2073590}" srcOrd="0" destOrd="0" presId="urn:microsoft.com/office/officeart/2005/8/layout/orgChart1"/>
    <dgm:cxn modelId="{897DCC47-E4F2-499B-8982-2D39D6BD95A9}" type="presParOf" srcId="{7939CFC4-94D6-4A4B-9A5F-FEE7F2073590}" destId="{C02702D2-A96B-4DE8-9A53-1A1BC9C2A69A}" srcOrd="0" destOrd="0" presId="urn:microsoft.com/office/officeart/2005/8/layout/orgChart1"/>
    <dgm:cxn modelId="{810F48B2-0B11-41E4-9D1B-EC5F7BF143F8}" type="presParOf" srcId="{7939CFC4-94D6-4A4B-9A5F-FEE7F2073590}" destId="{34D86056-5B75-4559-9113-7854F78E8DED}" srcOrd="1" destOrd="0" presId="urn:microsoft.com/office/officeart/2005/8/layout/orgChart1"/>
    <dgm:cxn modelId="{50B54244-711F-4DBE-8218-AB2D7896B07B}" type="presParOf" srcId="{E1756B95-2DEB-49F1-867E-64D897837D97}" destId="{6F6E8BFA-86EC-45BF-849D-12BB04D426BF}" srcOrd="1" destOrd="0" presId="urn:microsoft.com/office/officeart/2005/8/layout/orgChart1"/>
    <dgm:cxn modelId="{39654572-C4B0-440C-B1B2-CA54ACA2FFC2}" type="presParOf" srcId="{E1756B95-2DEB-49F1-867E-64D897837D97}" destId="{ABCFB7FB-6B83-48C0-88BF-62B305B86930}" srcOrd="2" destOrd="0" presId="urn:microsoft.com/office/officeart/2005/8/layout/orgChart1"/>
    <dgm:cxn modelId="{08BB0C63-DA12-42F8-8975-65E3CBC30FF2}" type="presParOf" srcId="{723525C0-ED9D-4FA0-9770-8F6A1462819D}" destId="{5F562AFF-E94A-43BC-B6CD-DA32ACC835ED}" srcOrd="2" destOrd="0" presId="urn:microsoft.com/office/officeart/2005/8/layout/orgChart1"/>
    <dgm:cxn modelId="{A2BE9E13-B732-49E0-85B5-B9D02C928B8C}" type="presParOf" srcId="{723525C0-ED9D-4FA0-9770-8F6A1462819D}" destId="{DA92DDEE-2872-43D4-BDF4-7C084AF41E02}" srcOrd="3" destOrd="0" presId="urn:microsoft.com/office/officeart/2005/8/layout/orgChart1"/>
    <dgm:cxn modelId="{BBBC79F0-49BB-4C7B-BC61-2D29714689FF}" type="presParOf" srcId="{DA92DDEE-2872-43D4-BDF4-7C084AF41E02}" destId="{3BF93F32-DD04-432F-9669-11A579CCAD60}" srcOrd="0" destOrd="0" presId="urn:microsoft.com/office/officeart/2005/8/layout/orgChart1"/>
    <dgm:cxn modelId="{CE2B7D32-EF18-49AD-8987-CAA4B1AFCE93}" type="presParOf" srcId="{3BF93F32-DD04-432F-9669-11A579CCAD60}" destId="{63EDB413-726E-4F28-867C-B3A8B2333B10}" srcOrd="0" destOrd="0" presId="urn:microsoft.com/office/officeart/2005/8/layout/orgChart1"/>
    <dgm:cxn modelId="{1CB2D50D-107A-4C24-9D9D-E503551512FB}" type="presParOf" srcId="{3BF93F32-DD04-432F-9669-11A579CCAD60}" destId="{EEAB2419-81FF-43EB-91B9-BAFACFDF927F}" srcOrd="1" destOrd="0" presId="urn:microsoft.com/office/officeart/2005/8/layout/orgChart1"/>
    <dgm:cxn modelId="{40B91715-9AC0-4D88-9746-E31F2C5DE8A3}" type="presParOf" srcId="{DA92DDEE-2872-43D4-BDF4-7C084AF41E02}" destId="{CF1EB470-37AF-4ABE-B0F3-04FB13392C67}" srcOrd="1" destOrd="0" presId="urn:microsoft.com/office/officeart/2005/8/layout/orgChart1"/>
    <dgm:cxn modelId="{BC6CEE1E-2569-417D-B597-7BDE49EA29F0}" type="presParOf" srcId="{DA92DDEE-2872-43D4-BDF4-7C084AF41E02}" destId="{2BAC8F92-FA62-4E42-B6FE-50A03701C817}" srcOrd="2" destOrd="0" presId="urn:microsoft.com/office/officeart/2005/8/layout/orgChart1"/>
    <dgm:cxn modelId="{3E242B0C-5F67-46D8-9004-16CA670C920B}" type="presParOf" srcId="{723525C0-ED9D-4FA0-9770-8F6A1462819D}" destId="{0C1EF90F-ED44-4AAF-A971-1B7AA6001877}" srcOrd="4" destOrd="0" presId="urn:microsoft.com/office/officeart/2005/8/layout/orgChart1"/>
    <dgm:cxn modelId="{F3019F30-16D7-4D46-93C5-7DE97E4AAE5C}" type="presParOf" srcId="{723525C0-ED9D-4FA0-9770-8F6A1462819D}" destId="{188BE3F9-7F89-4504-8EEB-B794DCC235FB}" srcOrd="5" destOrd="0" presId="urn:microsoft.com/office/officeart/2005/8/layout/orgChart1"/>
    <dgm:cxn modelId="{6A6673E1-527E-4136-B6EF-21333A85D9C0}" type="presParOf" srcId="{188BE3F9-7F89-4504-8EEB-B794DCC235FB}" destId="{AAA9522E-DF15-4BBC-A438-8BDA3C9248C0}" srcOrd="0" destOrd="0" presId="urn:microsoft.com/office/officeart/2005/8/layout/orgChart1"/>
    <dgm:cxn modelId="{0749AF70-B61B-4F77-A00D-939821E2748B}" type="presParOf" srcId="{AAA9522E-DF15-4BBC-A438-8BDA3C9248C0}" destId="{C8485491-2AC6-4EBD-A5E8-8D230EA26167}" srcOrd="0" destOrd="0" presId="urn:microsoft.com/office/officeart/2005/8/layout/orgChart1"/>
    <dgm:cxn modelId="{1A3D7E3B-774F-43D8-8E52-A7E51E1D9713}" type="presParOf" srcId="{AAA9522E-DF15-4BBC-A438-8BDA3C9248C0}" destId="{AA3D2D1A-730B-4985-B671-0D4D7B8BCEBE}" srcOrd="1" destOrd="0" presId="urn:microsoft.com/office/officeart/2005/8/layout/orgChart1"/>
    <dgm:cxn modelId="{B9A68FB0-DC46-4549-9AE8-E3F7C0161D6B}" type="presParOf" srcId="{188BE3F9-7F89-4504-8EEB-B794DCC235FB}" destId="{7E01F5F7-1A69-448B-9860-D92E5556BC18}" srcOrd="1" destOrd="0" presId="urn:microsoft.com/office/officeart/2005/8/layout/orgChart1"/>
    <dgm:cxn modelId="{B03B901E-6B7E-4EE1-9921-BC0373953873}" type="presParOf" srcId="{188BE3F9-7F89-4504-8EEB-B794DCC235FB}" destId="{46F5B7F3-4213-461F-AB58-A305CDA80097}" srcOrd="2" destOrd="0" presId="urn:microsoft.com/office/officeart/2005/8/layout/orgChart1"/>
    <dgm:cxn modelId="{56B9810F-E6B6-4FA0-AEC2-A6593606A0F6}" type="presParOf" srcId="{2C56A60C-B3E4-4733-A3BC-2B01003239DD}" destId="{4D67ABFC-63CB-4DE9-A589-02CF2178D3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EF90F-ED44-4AAF-A971-1B7AA6001877}">
      <dsp:nvSpPr>
        <dsp:cNvPr id="0" name=""/>
        <dsp:cNvSpPr/>
      </dsp:nvSpPr>
      <dsp:spPr>
        <a:xfrm>
          <a:off x="4114799" y="13475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62AFF-E94A-43BC-B6CD-DA32ACC835ED}">
      <dsp:nvSpPr>
        <dsp:cNvPr id="0" name=""/>
        <dsp:cNvSpPr/>
      </dsp:nvSpPr>
      <dsp:spPr>
        <a:xfrm>
          <a:off x="4069079" y="13475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CD4EC-DD4E-4BDC-81D6-FD8E01F510BC}">
      <dsp:nvSpPr>
        <dsp:cNvPr id="0" name=""/>
        <dsp:cNvSpPr/>
      </dsp:nvSpPr>
      <dsp:spPr>
        <a:xfrm>
          <a:off x="1203548" y="13475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3005C-14BE-4ED0-86D4-3CA677B8BF78}">
      <dsp:nvSpPr>
        <dsp:cNvPr id="0" name=""/>
        <dsp:cNvSpPr/>
      </dsp:nvSpPr>
      <dsp:spPr>
        <a:xfrm>
          <a:off x="2911803" y="14457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Living things need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 place to live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grow.</a:t>
          </a:r>
        </a:p>
      </dsp:txBody>
      <dsp:txXfrm>
        <a:off x="2911803" y="144574"/>
        <a:ext cx="2405992" cy="1202996"/>
      </dsp:txXfrm>
    </dsp:sp>
    <dsp:sp modelId="{C02702D2-A96B-4DE8-9A53-1A1BC9C2A69A}">
      <dsp:nvSpPr>
        <dsp:cNvPr id="0" name=""/>
        <dsp:cNvSpPr/>
      </dsp:nvSpPr>
      <dsp:spPr>
        <a:xfrm>
          <a:off x="552" y="18528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Fish live in water.</a:t>
          </a:r>
        </a:p>
      </dsp:txBody>
      <dsp:txXfrm>
        <a:off x="552" y="1852829"/>
        <a:ext cx="2405992" cy="1202996"/>
      </dsp:txXfrm>
    </dsp:sp>
    <dsp:sp modelId="{63EDB413-726E-4F28-867C-B3A8B2333B10}">
      <dsp:nvSpPr>
        <dsp:cNvPr id="0" name=""/>
        <dsp:cNvSpPr/>
      </dsp:nvSpPr>
      <dsp:spPr>
        <a:xfrm>
          <a:off x="2911803" y="18528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Birds live in trees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</a:t>
          </a:r>
          <a:r>
            <a:rPr kumimoji="0" lang="en-US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fly.</a:t>
          </a:r>
          <a:endParaRPr kumimoji="0" lang="en-US" sz="2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sp:txBody>
      <dsp:txXfrm>
        <a:off x="2911803" y="1852829"/>
        <a:ext cx="2405992" cy="1202996"/>
      </dsp:txXfrm>
    </dsp:sp>
    <dsp:sp modelId="{C8485491-2AC6-4EBD-A5E8-8D230EA26167}">
      <dsp:nvSpPr>
        <dsp:cNvPr id="0" name=""/>
        <dsp:cNvSpPr/>
      </dsp:nvSpPr>
      <dsp:spPr>
        <a:xfrm>
          <a:off x="5823054" y="18528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Plants grow where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 there is soil, water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and sun.</a:t>
          </a:r>
        </a:p>
      </dsp:txBody>
      <dsp:txXfrm>
        <a:off x="5823054" y="1852829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63A5B-82DF-4C84-9840-4B7C420AF558}" type="datetimeFigureOut">
              <a:rPr lang="en-IN" smtClean="0"/>
              <a:pPr/>
              <a:t>11-11-2012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A879F-8748-43D1-A336-F012FF91DCE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9083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B3558A-62AE-4203-B718-5E234441EE0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2EE499E-CEFD-4A25-9165-BCFD6AC2033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62AA59-EBCB-4662-98E0-FA2A8A6218D3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78539C-687C-4D74-A034-AC2046478967}" type="slidenum">
              <a:rPr lang="en-IN" smtClean="0"/>
              <a:pPr/>
              <a:t>26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8AFC-0080-4724-A387-958ECD095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6426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5EAB-25FA-4D76-BDE0-6436EF03C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4296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800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Parts of an Ecosystem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/>
            <a:r>
              <a:rPr lang="en-US" smtClean="0"/>
              <a:t>An </a:t>
            </a:r>
            <a:r>
              <a:rPr lang="en-US" b="1" i="1" smtClean="0">
                <a:solidFill>
                  <a:srgbClr val="FF0000"/>
                </a:solidFill>
              </a:rPr>
              <a:t>ecosystem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is made up of all the living and nonliving things in an </a:t>
            </a:r>
            <a:r>
              <a:rPr lang="en-US" b="1" i="1" smtClean="0">
                <a:solidFill>
                  <a:srgbClr val="FF0000"/>
                </a:solidFill>
              </a:rPr>
              <a:t>environment</a:t>
            </a:r>
            <a:r>
              <a:rPr lang="en-US" b="1" i="1" smtClean="0"/>
              <a:t>.</a:t>
            </a:r>
          </a:p>
        </p:txBody>
      </p:sp>
      <p:pic>
        <p:nvPicPr>
          <p:cNvPr id="21508" name="Picture 7" descr="moving-rocks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429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goats_lead_wideweb__470x352,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9425"/>
            <a:ext cx="3429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chipping_sparrow_eggs_in_n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28765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11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Where Plants and Animals Live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144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Habitat</a:t>
            </a:r>
            <a:r>
              <a:rPr lang="en-US" sz="4000" dirty="0" smtClean="0"/>
              <a:t> is a place where plants and animals </a:t>
            </a:r>
            <a:r>
              <a:rPr lang="en-US" sz="4000" dirty="0" smtClean="0"/>
              <a:t>live.</a:t>
            </a:r>
            <a:endParaRPr lang="en-US" sz="4000" dirty="0" smtClean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971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8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 Black" pitchFamily="34" charset="0"/>
              </a:rPr>
              <a:t>It is a place where they can meet their needs.</a:t>
            </a:r>
            <a:br>
              <a:rPr lang="en-US" sz="4000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Animals get </a:t>
            </a:r>
            <a:r>
              <a:rPr lang="en-US" b="1" dirty="0" smtClean="0">
                <a:latin typeface="Arial Black" pitchFamily="34" charset="0"/>
              </a:rPr>
              <a:t>food</a:t>
            </a:r>
            <a:r>
              <a:rPr lang="en-US" dirty="0" smtClean="0">
                <a:latin typeface="Arial Black" pitchFamily="34" charset="0"/>
              </a:rPr>
              <a:t>,</a:t>
            </a:r>
            <a:r>
              <a:rPr lang="en-US" b="1" dirty="0" smtClean="0">
                <a:latin typeface="Arial Black" pitchFamily="34" charset="0"/>
              </a:rPr>
              <a:t> water</a:t>
            </a:r>
            <a:r>
              <a:rPr lang="en-US" dirty="0" smtClean="0">
                <a:latin typeface="Arial Black" pitchFamily="34" charset="0"/>
              </a:rPr>
              <a:t>, and </a:t>
            </a:r>
            <a:r>
              <a:rPr lang="en-US" b="1" dirty="0" smtClean="0">
                <a:latin typeface="Arial Black" pitchFamily="34" charset="0"/>
              </a:rPr>
              <a:t>shelter</a:t>
            </a:r>
            <a:r>
              <a:rPr lang="en-US" dirty="0" smtClean="0">
                <a:latin typeface="Arial Black" pitchFamily="34" charset="0"/>
              </a:rPr>
              <a:t> from their habitat,</a:t>
            </a:r>
            <a:br>
              <a:rPr lang="en-US" dirty="0" smtClean="0">
                <a:latin typeface="Arial Black" pitchFamily="34" charset="0"/>
              </a:rPr>
            </a:br>
            <a:endParaRPr lang="en-US" dirty="0" smtClean="0">
              <a:latin typeface="Arial Black" pitchFamily="34" charset="0"/>
            </a:endParaRPr>
          </a:p>
        </p:txBody>
      </p:sp>
      <p:pic>
        <p:nvPicPr>
          <p:cNvPr id="2355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1905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228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-457200" y="5532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533400" y="5761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-1447800" y="2103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3567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69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Organisms and their Habitats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organisms can survive only in certain habitats.</a:t>
            </a:r>
          </a:p>
          <a:p>
            <a:pPr eaLnBrk="1" hangingPunct="1"/>
            <a:r>
              <a:rPr lang="en-US" dirty="0" smtClean="0"/>
              <a:t>For example, a polar </a:t>
            </a:r>
            <a:r>
              <a:rPr lang="en-US" dirty="0" smtClean="0"/>
              <a:t>bear </a:t>
            </a:r>
            <a:r>
              <a:rPr lang="en-US" dirty="0" smtClean="0"/>
              <a:t>can</a:t>
            </a:r>
            <a:r>
              <a:rPr lang="en-US" dirty="0" smtClean="0"/>
              <a:t>not live </a:t>
            </a:r>
            <a:r>
              <a:rPr lang="en-US" dirty="0" smtClean="0"/>
              <a:t>in a </a:t>
            </a:r>
            <a:r>
              <a:rPr lang="en-US" dirty="0" smtClean="0"/>
              <a:t>hot desert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4580" name="Picture 4" descr="AG00444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3657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848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74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Ecology?</a:t>
            </a:r>
            <a:endParaRPr lang="en-IN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</a:rPr>
              <a:t>Ecology is the study of relationships between living </a:t>
            </a:r>
            <a:r>
              <a:rPr lang="en-US" sz="4800" smtClean="0">
                <a:solidFill>
                  <a:schemeClr val="tx1"/>
                </a:solidFill>
              </a:rPr>
              <a:t>things </a:t>
            </a:r>
            <a:r>
              <a:rPr lang="en-US" sz="4800" smtClean="0">
                <a:solidFill>
                  <a:schemeClr val="tx1"/>
                </a:solidFill>
              </a:rPr>
              <a:t>and </a:t>
            </a:r>
            <a:r>
              <a:rPr lang="en-US" sz="4800" smtClean="0">
                <a:solidFill>
                  <a:schemeClr val="tx1"/>
                </a:solidFill>
              </a:rPr>
              <a:t>living things and their environment.</a:t>
            </a:r>
          </a:p>
          <a:p>
            <a:pPr eaLnBrk="1" hangingPunct="1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5966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an ecosystem?</a:t>
            </a:r>
            <a:endParaRPr lang="en-IN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Ecosystem is a system of living things that interact with each other and with the physical world.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b="1" smtClean="0"/>
              <a:t>A Biome is a collection of related ecosystems</a:t>
            </a:r>
            <a:endParaRPr lang="en-IN" b="1" smtClean="0"/>
          </a:p>
        </p:txBody>
      </p:sp>
      <p:pic>
        <p:nvPicPr>
          <p:cNvPr id="26628" name="Picture 4" descr="j0332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29718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20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Main Ecosystems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3962400" cy="4191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Desert</a:t>
            </a:r>
          </a:p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Rainforest</a:t>
            </a:r>
          </a:p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Ocean</a:t>
            </a:r>
          </a:p>
          <a:p>
            <a:pPr eaLnBrk="1" hangingPunct="1"/>
            <a:r>
              <a:rPr lang="en-US" sz="4800" b="1" smtClean="0">
                <a:solidFill>
                  <a:schemeClr val="tx1"/>
                </a:solidFill>
              </a:rPr>
              <a:t>Taiga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48200" y="1905000"/>
            <a:ext cx="4038600" cy="4191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Tundra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Chaparral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Grassland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4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Temperate Forrest</a:t>
            </a:r>
          </a:p>
        </p:txBody>
      </p:sp>
    </p:spTree>
    <p:extLst>
      <p:ext uri="{BB962C8B-B14F-4D97-AF65-F5344CB8AC3E}">
        <p14:creationId xmlns:p14="http://schemas.microsoft.com/office/powerpoint/2010/main" xmlns="" val="8072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>
                <a:solidFill>
                  <a:srgbClr val="FF9966"/>
                </a:solidFill>
              </a:rPr>
              <a:t>Balance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Ecosystems will fail if they do not remain in balance.</a:t>
            </a:r>
          </a:p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 No community can carry more organisms than its food, water and shelter can accommodate.</a:t>
            </a:r>
          </a:p>
          <a:p>
            <a:pPr eaLnBrk="1" hangingPunct="1"/>
            <a:endParaRPr lang="en-US" sz="3600" smtClean="0">
              <a:solidFill>
                <a:srgbClr val="00FF00"/>
              </a:solidFill>
            </a:endParaRPr>
          </a:p>
        </p:txBody>
      </p:sp>
      <p:pic>
        <p:nvPicPr>
          <p:cNvPr id="28676" name="Picture 4" descr="MCj037989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44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D60093"/>
                </a:solidFill>
              </a:rPr>
              <a:t>However……..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5105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An ecosystem can be as large as the Sahara Desert, or as small as a puddle!!!</a:t>
            </a:r>
          </a:p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Ecosystems are more than just the organisms they contain. Geography,weather,climate and geologic factors also influence the interactions within an ecosystem</a:t>
            </a:r>
            <a:r>
              <a:rPr lang="en-US" sz="3600" smtClean="0">
                <a:solidFill>
                  <a:srgbClr val="00FF00"/>
                </a:solidFill>
              </a:rPr>
              <a:t>.</a:t>
            </a:r>
          </a:p>
          <a:p>
            <a:pPr eaLnBrk="1" hangingPunct="1"/>
            <a:endParaRPr lang="en-US" sz="3600" smtClean="0">
              <a:solidFill>
                <a:srgbClr val="00FF00"/>
              </a:solidFill>
            </a:endParaRPr>
          </a:p>
        </p:txBody>
      </p:sp>
      <p:pic>
        <p:nvPicPr>
          <p:cNvPr id="29700" name="Picture 4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17446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6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00B0F0"/>
                </a:solidFill>
              </a:rPr>
              <a:t>Abiotic</a:t>
            </a:r>
            <a:r>
              <a:rPr lang="en-US" sz="4800" dirty="0">
                <a:solidFill>
                  <a:srgbClr val="00B0F0"/>
                </a:solidFill>
              </a:rPr>
              <a:t> Factors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49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Are nonliving physical factors of an environment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400" b="1" dirty="0" err="1"/>
              <a:t>Abiotoic</a:t>
            </a:r>
            <a:r>
              <a:rPr lang="en-US" sz="4400" b="1" dirty="0"/>
              <a:t> Factors include amount of water and oxygen, temperature, amount of sunlight and water pressure.</a:t>
            </a:r>
          </a:p>
        </p:txBody>
      </p:sp>
    </p:spTree>
    <p:extLst>
      <p:ext uri="{BB962C8B-B14F-4D97-AF65-F5344CB8AC3E}">
        <p14:creationId xmlns:p14="http://schemas.microsoft.com/office/powerpoint/2010/main" xmlns="" val="18972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latin typeface="Cooper Black" pitchFamily="18" charset="0"/>
              </a:rPr>
              <a:t>WHAT ARE ECOSYSTEMS?</a:t>
            </a:r>
          </a:p>
        </p:txBody>
      </p:sp>
      <p:pic>
        <p:nvPicPr>
          <p:cNvPr id="14339" name="Picture 4" descr="ph01375j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3505200"/>
            <a:ext cx="4343400" cy="3048000"/>
          </a:xfrm>
          <a:noFill/>
        </p:spPr>
      </p:pic>
      <p:pic>
        <p:nvPicPr>
          <p:cNvPr id="14340" name="Picture 5" descr="river_mounti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835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Fisher-Babies(JohnWasser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544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631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</a:rPr>
              <a:t>BIOTIC components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/>
              <a:t>The biotic components of an ecosystem can be classified according to their </a:t>
            </a:r>
            <a:r>
              <a:rPr lang="en-US" sz="3600" b="1" dirty="0" smtClean="0">
                <a:solidFill>
                  <a:srgbClr val="B50069"/>
                </a:solidFill>
              </a:rPr>
              <a:t>mode of energy acquisition</a:t>
            </a:r>
            <a:r>
              <a:rPr lang="en-US" sz="3600" b="1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>
                <a:solidFill>
                  <a:srgbClr val="BC3700"/>
                </a:solidFill>
              </a:rPr>
              <a:t>In this type of classification, there are: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/>
              <a:t>	</a:t>
            </a:r>
            <a:r>
              <a:rPr lang="en-US" sz="3600" b="1" dirty="0" err="1" smtClean="0">
                <a:solidFill>
                  <a:srgbClr val="1F4300"/>
                </a:solidFill>
              </a:rPr>
              <a:t>Autotrophs</a:t>
            </a:r>
            <a:r>
              <a:rPr lang="en-US" sz="3600" b="1" dirty="0" smtClean="0">
                <a:solidFill>
                  <a:srgbClr val="1F4300"/>
                </a:solidFill>
              </a:rPr>
              <a:t> </a:t>
            </a:r>
            <a:r>
              <a:rPr lang="en-US" sz="3600" b="1" dirty="0" smtClean="0">
                <a:solidFill>
                  <a:schemeClr val="bg2"/>
                </a:solidFill>
              </a:rPr>
              <a:t>and </a:t>
            </a:r>
            <a:r>
              <a:rPr lang="en-US" sz="3600" b="1" dirty="0" err="1" smtClean="0">
                <a:solidFill>
                  <a:srgbClr val="063DE8"/>
                </a:solidFill>
              </a:rPr>
              <a:t>Heterotrophs</a:t>
            </a:r>
            <a:endParaRPr lang="en-US" sz="3600" b="1" dirty="0" smtClean="0">
              <a:solidFill>
                <a:srgbClr val="063DE8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/>
              <a:t>Organisms that produce their own food from an energy source, such as the sun, and inorganic compounds.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/>
              <a:t>Organisms that consume other organisms as a food source.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5297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Food Chains </a:t>
            </a:r>
            <a:endParaRPr lang="en-IN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1066800"/>
            <a:ext cx="4572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/>
              <a:t>producers, consumers, and decomposers of each ecosystem make up a food chain.</a:t>
            </a:r>
          </a:p>
          <a:p>
            <a:pPr>
              <a:buFont typeface="Wingdings" pitchFamily="2" charset="2"/>
              <a:buChar char="§"/>
            </a:pPr>
            <a:r>
              <a:rPr lang="en-US" sz="3200"/>
              <a:t>There are many food chains in an ecosystem.</a:t>
            </a:r>
          </a:p>
          <a:p>
            <a:pPr>
              <a:buFont typeface="Wingdings" pitchFamily="2" charset="2"/>
              <a:buChar char="§"/>
            </a:pPr>
            <a:r>
              <a:rPr lang="en-US" sz="3200"/>
              <a:t>Food chains show where energy is transferred and not who eats who</a:t>
            </a:r>
            <a:endParaRPr lang="en-IN" sz="3200"/>
          </a:p>
        </p:txBody>
      </p:sp>
      <p:pic>
        <p:nvPicPr>
          <p:cNvPr id="32772" name="Picture 5" descr="http://king.portlandschools.org/files/houses/y2/animalmaineia/files/species/lternsp/foodwebsp4/food_ch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411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120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of a Food Chain</a:t>
            </a:r>
            <a:endParaRPr lang="en-IN" dirty="0"/>
          </a:p>
        </p:txBody>
      </p:sp>
      <p:pic>
        <p:nvPicPr>
          <p:cNvPr id="33795" name="Picture 4" descr="food ch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8329613" cy="4249738"/>
          </a:xfrm>
          <a:noFill/>
        </p:spPr>
      </p:pic>
    </p:spTree>
    <p:extLst>
      <p:ext uri="{BB962C8B-B14F-4D97-AF65-F5344CB8AC3E}">
        <p14:creationId xmlns:p14="http://schemas.microsoft.com/office/powerpoint/2010/main" xmlns="" val="200428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Food Webs</a:t>
            </a:r>
            <a:endParaRPr lang="en-IN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/>
            <a:r>
              <a:rPr lang="en-US" b="1" smtClean="0"/>
              <a:t>All the food chains in an area make up the food web of the area.</a:t>
            </a:r>
          </a:p>
          <a:p>
            <a:pPr eaLnBrk="1" hangingPunct="1"/>
            <a:endParaRPr lang="en-IN" smtClean="0"/>
          </a:p>
        </p:txBody>
      </p:sp>
      <p:pic>
        <p:nvPicPr>
          <p:cNvPr id="34820" name="Picture 4" descr="food 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00350"/>
            <a:ext cx="7696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9415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Trophic</a:t>
            </a:r>
            <a:r>
              <a:rPr lang="en-US" dirty="0"/>
              <a:t> Levels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trophic level is the position occupied by an organism in a food chain.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Trophic levels can be analyzed on an energy pyramid.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Producers</a:t>
            </a:r>
            <a:r>
              <a:rPr lang="en-US" sz="2800" smtClean="0"/>
              <a:t> are found at the base of the pyramid and compromise the </a:t>
            </a:r>
            <a:r>
              <a:rPr lang="en-US" sz="2800" b="1" smtClean="0"/>
              <a:t>first trophic level.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Primary consumers</a:t>
            </a:r>
            <a:r>
              <a:rPr lang="en-US" sz="2800" smtClean="0"/>
              <a:t> make up the </a:t>
            </a:r>
            <a:r>
              <a:rPr lang="en-US" sz="2800" b="1" smtClean="0"/>
              <a:t>second trophic level.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Secondary consumers </a:t>
            </a:r>
            <a:r>
              <a:rPr lang="en-US" sz="2800" smtClean="0"/>
              <a:t>make up the </a:t>
            </a:r>
            <a:r>
              <a:rPr lang="en-US" sz="2800" b="1" smtClean="0"/>
              <a:t>third trophic level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Finally </a:t>
            </a:r>
            <a:r>
              <a:rPr lang="en-US" sz="2800" b="1" smtClean="0"/>
              <a:t>tertiary consumers</a:t>
            </a:r>
            <a:r>
              <a:rPr lang="en-US" sz="2800" smtClean="0"/>
              <a:t> make up the </a:t>
            </a:r>
            <a:r>
              <a:rPr lang="en-US" sz="2800" b="1" smtClean="0"/>
              <a:t>top trophic level</a:t>
            </a:r>
            <a:r>
              <a:rPr lang="en-US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9375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AB0810"/>
                </a:solidFill>
                <a:latin typeface="Times"/>
              </a:rPr>
              <a:t>Trophic</a:t>
            </a:r>
            <a:r>
              <a:rPr lang="en-US" sz="2400" b="1" dirty="0" smtClean="0">
                <a:solidFill>
                  <a:srgbClr val="AB0810"/>
                </a:solidFill>
                <a:latin typeface="Times"/>
              </a:rPr>
              <a:t> level</a:t>
            </a:r>
            <a:r>
              <a:rPr lang="en-US" sz="2400" dirty="0" smtClean="0">
                <a:latin typeface="Times"/>
              </a:rPr>
              <a:t>:  All the organisms that are the same number of food-chain steps from the primary source </a:t>
            </a:r>
            <a:r>
              <a:rPr lang="en-US" dirty="0" smtClean="0">
                <a:latin typeface="Times"/>
              </a:rPr>
              <a:t>of energy</a:t>
            </a:r>
            <a:br>
              <a:rPr lang="en-US" dirty="0" smtClean="0">
                <a:latin typeface="Times"/>
              </a:rPr>
            </a:br>
            <a:endParaRPr lang="en-IN" dirty="0"/>
          </a:p>
        </p:txBody>
      </p:sp>
      <p:pic>
        <p:nvPicPr>
          <p:cNvPr id="3686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1828800"/>
            <a:ext cx="7696200" cy="4724400"/>
          </a:xfrm>
          <a:noFill/>
        </p:spPr>
      </p:pic>
    </p:spTree>
    <p:extLst>
      <p:ext uri="{BB962C8B-B14F-4D97-AF65-F5344CB8AC3E}">
        <p14:creationId xmlns:p14="http://schemas.microsoft.com/office/powerpoint/2010/main" xmlns="" val="82873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Trophic</a:t>
            </a:r>
            <a:r>
              <a:rPr lang="en-US" dirty="0" smtClean="0"/>
              <a:t> Levels Found on an Energy Pyramid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572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/>
              <a:t>The greatest amount of energy is found at the base of the pyramid.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/>
              <a:t>The least amount of energy is found at top of the pyramid.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IN" dirty="0"/>
          </a:p>
        </p:txBody>
      </p:sp>
      <p:pic>
        <p:nvPicPr>
          <p:cNvPr id="37892" name="Picture 4" descr="energy py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50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4280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Types of Ecosystems</a:t>
            </a:r>
          </a:p>
        </p:txBody>
      </p:sp>
      <p:pic>
        <p:nvPicPr>
          <p:cNvPr id="3891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2514600"/>
            <a:ext cx="4038600" cy="2420938"/>
          </a:xfrm>
          <a:noFill/>
        </p:spPr>
      </p:pic>
      <p:sp>
        <p:nvSpPr>
          <p:cNvPr id="3891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447800"/>
            <a:ext cx="4343400" cy="5105400"/>
          </a:xfrm>
        </p:spPr>
        <p:txBody>
          <a:bodyPr/>
          <a:lstStyle/>
          <a:p>
            <a:pPr eaLnBrk="1" hangingPunct="1"/>
            <a:r>
              <a:rPr lang="en-US" sz="4000" b="1" smtClean="0"/>
              <a:t>Deserts are very dry ecosystems.</a:t>
            </a:r>
          </a:p>
          <a:p>
            <a:pPr eaLnBrk="1" hangingPunct="1"/>
            <a:endParaRPr lang="en-US" sz="4000" b="1" smtClean="0"/>
          </a:p>
          <a:p>
            <a:pPr eaLnBrk="1" hangingPunct="1"/>
            <a:r>
              <a:rPr lang="en-US" sz="4000" b="1" smtClean="0"/>
              <a:t>Desert plants and animals can survive with very little water.</a:t>
            </a:r>
          </a:p>
        </p:txBody>
      </p:sp>
    </p:spTree>
    <p:extLst>
      <p:ext uri="{BB962C8B-B14F-4D97-AF65-F5344CB8AC3E}">
        <p14:creationId xmlns:p14="http://schemas.microsoft.com/office/powerpoint/2010/main" xmlns="" val="3490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Where Things Live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Living things need a place to live and grow.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xmlns="" val="32565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Fish live in water.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9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Birds live in trees and </a:t>
            </a:r>
            <a:r>
              <a:rPr lang="en-US" sz="4000" dirty="0" smtClean="0"/>
              <a:t>fly.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44975"/>
            <a:ext cx="2819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IN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0" y="3932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8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Plants grow where there is soil, water </a:t>
            </a:r>
            <a:r>
              <a:rPr lang="en-US" dirty="0" smtClean="0"/>
              <a:t>and </a:t>
            </a:r>
            <a:r>
              <a:rPr lang="en-US" dirty="0" smtClean="0"/>
              <a:t>sun.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8383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1" hangingPunct="1"/>
            <a:endParaRPr lang="en-US">
              <a:latin typeface="Arial" charset="0"/>
            </a:endParaRP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6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Main Idea and Details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981200"/>
          <a:ext cx="822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48683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ENVIRONMENT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4600" y="16764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The living and nonliving things that surround a living thing make up its </a:t>
            </a:r>
            <a:r>
              <a:rPr lang="en-US" b="1" smtClean="0">
                <a:solidFill>
                  <a:srgbClr val="FF0000"/>
                </a:solidFill>
              </a:rPr>
              <a:t>environment.</a:t>
            </a:r>
          </a:p>
        </p:txBody>
      </p:sp>
      <p:pic>
        <p:nvPicPr>
          <p:cNvPr id="19460" name="Picture 7" descr="SO01305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1651000" cy="1812925"/>
          </a:xfrm>
          <a:noFill/>
        </p:spPr>
      </p:pic>
      <p:pic>
        <p:nvPicPr>
          <p:cNvPr id="19461" name="Picture 8" descr="AN0448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8272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j01091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197326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BD1013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19221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j01262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209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262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What do living things get from their environments?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Many living things share their environments and its resources.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Food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Water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Oxygen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xmlns="" val="215955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589</Words>
  <Application>Microsoft Office PowerPoint</Application>
  <PresentationFormat>On-screen Show (4:3)</PresentationFormat>
  <Paragraphs>90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WHAT ARE ECOSYSTEMS?</vt:lpstr>
      <vt:lpstr>Where Things Live</vt:lpstr>
      <vt:lpstr>Fish live in water. </vt:lpstr>
      <vt:lpstr>Birds live in trees and fly. </vt:lpstr>
      <vt:lpstr>Plants grow where there is soil, water and sun. </vt:lpstr>
      <vt:lpstr>Main Idea and Details</vt:lpstr>
      <vt:lpstr>ENVIRONMENT</vt:lpstr>
      <vt:lpstr>What do living things get from their environments?</vt:lpstr>
      <vt:lpstr>Parts of an Ecosystem</vt:lpstr>
      <vt:lpstr>Where Plants and Animals Live </vt:lpstr>
      <vt:lpstr>It is a place where they can meet their needs. Animals get food, water, and shelter from their habitat, </vt:lpstr>
      <vt:lpstr>Organisms and their Habitats</vt:lpstr>
      <vt:lpstr>What is Ecology?</vt:lpstr>
      <vt:lpstr>What is an ecosystem?</vt:lpstr>
      <vt:lpstr>Main Ecosystems:</vt:lpstr>
      <vt:lpstr>Balance</vt:lpstr>
      <vt:lpstr>However……..</vt:lpstr>
      <vt:lpstr>Abiotic Factors</vt:lpstr>
      <vt:lpstr>BIOTIC components</vt:lpstr>
      <vt:lpstr>Food Chains </vt:lpstr>
      <vt:lpstr>Example of a Food Chain</vt:lpstr>
      <vt:lpstr>Food Webs</vt:lpstr>
      <vt:lpstr>Trophic Levels</vt:lpstr>
      <vt:lpstr>Trophic level:  All the organisms that are the same number of food-chain steps from the primary source of energy </vt:lpstr>
      <vt:lpstr>Trophic Levels Found on an Energy Pyramid</vt:lpstr>
      <vt:lpstr>Types of Ecosystems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Madhumita</dc:creator>
  <cp:lastModifiedBy>anita</cp:lastModifiedBy>
  <cp:revision>8</cp:revision>
  <dcterms:created xsi:type="dcterms:W3CDTF">2006-08-16T00:00:00Z</dcterms:created>
  <dcterms:modified xsi:type="dcterms:W3CDTF">2012-11-11T10:01:05Z</dcterms:modified>
</cp:coreProperties>
</file>