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06742-7D74-4355-ABDB-861D46CF1F9E}" type="datetimeFigureOut">
              <a:rPr lang="en-IN" smtClean="0"/>
              <a:t>26-11-2012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60211-3E7D-4424-9751-50093FEDD88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2E3D26-2F94-46A3-B9F7-5CB16140904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E2C2F-A6C1-46A9-B5D0-B1B9FF36C6B7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23ED4-9BFF-43E5-80B1-8ECE03533E4E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smtClean="0"/>
              <a:t>Where Plants and Animals Live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144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FF0000"/>
                </a:solidFill>
              </a:rPr>
              <a:t>Habitat</a:t>
            </a:r>
            <a:r>
              <a:rPr lang="en-US" sz="4000" smtClean="0"/>
              <a:t> is a place where plants and animals lives.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895600"/>
            <a:ext cx="266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814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29000"/>
            <a:ext cx="2971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hlink"/>
                </a:solidFill>
              </a:rPr>
              <a:t>BIOTIC components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dirty="0" smtClean="0"/>
              <a:t>The biotic components of an ecosystem can be classified according to their </a:t>
            </a:r>
            <a:r>
              <a:rPr lang="en-US" sz="3600" b="1" dirty="0" smtClean="0">
                <a:solidFill>
                  <a:srgbClr val="B50069"/>
                </a:solidFill>
              </a:rPr>
              <a:t>mode of energy acquisition</a:t>
            </a:r>
            <a:r>
              <a:rPr lang="en-US" sz="3600" b="1" dirty="0" smtClean="0"/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dirty="0" smtClean="0">
                <a:solidFill>
                  <a:srgbClr val="BC3700"/>
                </a:solidFill>
              </a:rPr>
              <a:t>In this type of classification, there are: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dirty="0" smtClean="0"/>
              <a:t>	</a:t>
            </a:r>
            <a:r>
              <a:rPr lang="en-US" sz="3600" b="1" dirty="0" err="1" smtClean="0">
                <a:solidFill>
                  <a:srgbClr val="1F4300"/>
                </a:solidFill>
              </a:rPr>
              <a:t>Autotrophs</a:t>
            </a:r>
            <a:r>
              <a:rPr lang="en-US" sz="3600" b="1" dirty="0" smtClean="0">
                <a:solidFill>
                  <a:srgbClr val="1F4300"/>
                </a:solidFill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</a:rPr>
              <a:t>and </a:t>
            </a:r>
            <a:r>
              <a:rPr lang="en-US" sz="3600" b="1" dirty="0" err="1" smtClean="0">
                <a:solidFill>
                  <a:srgbClr val="063DE8"/>
                </a:solidFill>
              </a:rPr>
              <a:t>Heterotrophs</a:t>
            </a:r>
            <a:endParaRPr lang="en-US" sz="3600" b="1" dirty="0" smtClean="0">
              <a:solidFill>
                <a:srgbClr val="063DE8"/>
              </a:solidFill>
            </a:endParaRPr>
          </a:p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dirty="0" smtClean="0"/>
              <a:t>Organisms that produce their own food from an energy source, such as the sun, and inorganic compounds.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b="1" dirty="0" smtClean="0"/>
              <a:t>Organisms that consume other organisms as a food source.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209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Arial Black" pitchFamily="34" charset="0"/>
              </a:rPr>
              <a:t>It is a place where they can meet their needs.</a:t>
            </a:r>
            <a:br>
              <a:rPr lang="en-US" sz="4000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Animals get </a:t>
            </a:r>
            <a:r>
              <a:rPr lang="en-US" b="1" dirty="0" smtClean="0">
                <a:latin typeface="Arial Black" pitchFamily="34" charset="0"/>
              </a:rPr>
              <a:t>food</a:t>
            </a:r>
            <a:r>
              <a:rPr lang="en-US" dirty="0" smtClean="0">
                <a:latin typeface="Arial Black" pitchFamily="34" charset="0"/>
              </a:rPr>
              <a:t>,</a:t>
            </a:r>
            <a:r>
              <a:rPr lang="en-US" b="1" dirty="0" smtClean="0">
                <a:latin typeface="Arial Black" pitchFamily="34" charset="0"/>
              </a:rPr>
              <a:t> water</a:t>
            </a:r>
            <a:r>
              <a:rPr lang="en-US" dirty="0" smtClean="0">
                <a:latin typeface="Arial Black" pitchFamily="34" charset="0"/>
              </a:rPr>
              <a:t>, and </a:t>
            </a:r>
            <a:r>
              <a:rPr lang="en-US" b="1" dirty="0" smtClean="0">
                <a:latin typeface="Arial Black" pitchFamily="34" charset="0"/>
              </a:rPr>
              <a:t>shelter</a:t>
            </a:r>
            <a:r>
              <a:rPr lang="en-US" dirty="0" smtClean="0">
                <a:latin typeface="Arial Black" pitchFamily="34" charset="0"/>
              </a:rPr>
              <a:t> from their habitat,</a:t>
            </a:r>
            <a:br>
              <a:rPr lang="en-US" dirty="0" smtClean="0">
                <a:latin typeface="Arial Black" pitchFamily="34" charset="0"/>
              </a:rPr>
            </a:br>
            <a:endParaRPr lang="en-US" dirty="0" smtClean="0">
              <a:latin typeface="Arial Black" pitchFamily="34" charset="0"/>
            </a:endParaRPr>
          </a:p>
        </p:txBody>
      </p:sp>
      <p:pic>
        <p:nvPicPr>
          <p:cNvPr id="2048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3733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0"/>
            <a:ext cx="236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1905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8768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971800"/>
            <a:ext cx="259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Rectangle 10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0" y="3848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-457200" y="5532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533400" y="5761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-1447800" y="2103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20495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48006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Organisms and their Habitats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organisms can survive only in certain habitats.</a:t>
            </a:r>
          </a:p>
          <a:p>
            <a:pPr eaLnBrk="1" hangingPunct="1"/>
            <a:r>
              <a:rPr lang="en-US" smtClean="0"/>
              <a:t>For example, a polar could not find the water it needs in a desert.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21508" name="Picture 4" descr="AG0044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267200"/>
            <a:ext cx="36576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91000"/>
            <a:ext cx="38481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Ecology?</a:t>
            </a:r>
            <a:endParaRPr lang="en-IN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</a:rPr>
              <a:t>Ecology is the study of relationships between living things and between living things and their environment.</a:t>
            </a:r>
          </a:p>
          <a:p>
            <a:pPr eaLnBrk="1" hangingPunct="1"/>
            <a:endParaRPr lang="en-IN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is an ecosystem?</a:t>
            </a:r>
            <a:endParaRPr lang="en-IN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Ecosystem is a system of living things that interact with each other and with the physical world.</a:t>
            </a:r>
          </a:p>
          <a:p>
            <a:pPr eaLnBrk="1" hangingPunct="1"/>
            <a:endParaRPr lang="en-US" smtClean="0">
              <a:solidFill>
                <a:srgbClr val="FFFF00"/>
              </a:solidFill>
            </a:endParaRPr>
          </a:p>
          <a:p>
            <a:pPr eaLnBrk="1" hangingPunct="1"/>
            <a:r>
              <a:rPr lang="en-US" b="1" smtClean="0"/>
              <a:t>A Biome is a collection of related ecosystems</a:t>
            </a:r>
            <a:endParaRPr lang="en-IN" b="1" smtClean="0"/>
          </a:p>
        </p:txBody>
      </p:sp>
      <p:pic>
        <p:nvPicPr>
          <p:cNvPr id="23556" name="Picture 4" descr="j03323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953000"/>
            <a:ext cx="297180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00FF"/>
                </a:solidFill>
              </a:rPr>
              <a:t>Main Ecosystems</a:t>
            </a:r>
            <a:r>
              <a:rPr lang="en-US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3962400" cy="4191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Desert</a:t>
            </a:r>
          </a:p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Rainforest</a:t>
            </a:r>
          </a:p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Ocean</a:t>
            </a:r>
          </a:p>
          <a:p>
            <a:pPr eaLnBrk="1" hangingPunct="1"/>
            <a:r>
              <a:rPr lang="en-US" sz="4800" b="1" smtClean="0">
                <a:solidFill>
                  <a:schemeClr val="tx1"/>
                </a:solidFill>
              </a:rPr>
              <a:t>Taiga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648200" y="1905000"/>
            <a:ext cx="4038600" cy="41910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4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Tundra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4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Chaparral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4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Grassland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4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Temperate Forrest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>
                <a:solidFill>
                  <a:srgbClr val="FF9966"/>
                </a:solidFill>
              </a:rPr>
              <a:t>Balance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FF0000"/>
                </a:solidFill>
              </a:rPr>
              <a:t>Ecosystems will fail if they do not remain in balance.</a:t>
            </a:r>
          </a:p>
          <a:p>
            <a:pPr eaLnBrk="1" hangingPunct="1"/>
            <a:r>
              <a:rPr lang="en-US" sz="4400" b="1" smtClean="0">
                <a:solidFill>
                  <a:srgbClr val="FF0000"/>
                </a:solidFill>
              </a:rPr>
              <a:t> No community can carry more organisms than its food, water and shelter can accommodate.</a:t>
            </a:r>
          </a:p>
          <a:p>
            <a:pPr eaLnBrk="1" hangingPunct="1"/>
            <a:endParaRPr lang="en-US" sz="3600" smtClean="0">
              <a:solidFill>
                <a:srgbClr val="00FF00"/>
              </a:solidFill>
            </a:endParaRPr>
          </a:p>
        </p:txBody>
      </p:sp>
      <p:pic>
        <p:nvPicPr>
          <p:cNvPr id="25604" name="Picture 4" descr="MCj037989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9530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D60093"/>
                </a:solidFill>
              </a:rPr>
              <a:t>However……..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51054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0000"/>
                </a:solidFill>
              </a:rPr>
              <a:t>An ecosystem can be as large as the Sahara Desert, or as small as a puddle!!!</a:t>
            </a:r>
          </a:p>
          <a:p>
            <a:pPr eaLnBrk="1" hangingPunct="1"/>
            <a:r>
              <a:rPr lang="en-US" sz="4000" b="1" smtClean="0">
                <a:solidFill>
                  <a:srgbClr val="FF0000"/>
                </a:solidFill>
              </a:rPr>
              <a:t>Ecosystems are more than just the organisms they contain. Geography,weather,climate and geologic factors also influence the interactions within an ecosystem</a:t>
            </a:r>
            <a:r>
              <a:rPr lang="en-US" sz="3600" smtClean="0">
                <a:solidFill>
                  <a:srgbClr val="00FF00"/>
                </a:solidFill>
              </a:rPr>
              <a:t>.</a:t>
            </a:r>
          </a:p>
          <a:p>
            <a:pPr eaLnBrk="1" hangingPunct="1"/>
            <a:endParaRPr lang="en-US" sz="3600" smtClean="0">
              <a:solidFill>
                <a:srgbClr val="00FF00"/>
              </a:solidFill>
            </a:endParaRPr>
          </a:p>
        </p:txBody>
      </p:sp>
      <p:pic>
        <p:nvPicPr>
          <p:cNvPr id="26628" name="Picture 4" descr="j02938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0"/>
            <a:ext cx="17446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>
                <a:solidFill>
                  <a:srgbClr val="00B0F0"/>
                </a:solidFill>
              </a:rPr>
              <a:t>Abiotic</a:t>
            </a:r>
            <a:r>
              <a:rPr lang="en-US" sz="4800" dirty="0">
                <a:solidFill>
                  <a:srgbClr val="00B0F0"/>
                </a:solidFill>
              </a:rPr>
              <a:t>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495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4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nonliving physical factors of an environment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4400" b="1" dirty="0" err="1"/>
              <a:t>Abiotoic</a:t>
            </a:r>
            <a:r>
              <a:rPr lang="en-US" sz="4400" b="1" dirty="0"/>
              <a:t> Factors include amount of water and oxygen, temperature, amount of sunlight and water pressure.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On-screen Show (4:3)</PresentationFormat>
  <Paragraphs>39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Where Plants and Animals Live </vt:lpstr>
      <vt:lpstr>It is a place where they can meet their needs. Animals get food, water, and shelter from their habitat, </vt:lpstr>
      <vt:lpstr>Organisms and their Habitats</vt:lpstr>
      <vt:lpstr>What is Ecology?</vt:lpstr>
      <vt:lpstr>What is an ecosystem?</vt:lpstr>
      <vt:lpstr>Main Ecosystems:</vt:lpstr>
      <vt:lpstr>Balance</vt:lpstr>
      <vt:lpstr>However……..</vt:lpstr>
      <vt:lpstr>Abiotic Factors</vt:lpstr>
      <vt:lpstr>BIOTIC components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Plants and Animals Live </dc:title>
  <dc:creator>Amaresh</dc:creator>
  <cp:lastModifiedBy>Amaresh</cp:lastModifiedBy>
  <cp:revision>1</cp:revision>
  <dcterms:created xsi:type="dcterms:W3CDTF">2006-08-16T00:00:00Z</dcterms:created>
  <dcterms:modified xsi:type="dcterms:W3CDTF">2012-11-26T10:11:05Z</dcterms:modified>
</cp:coreProperties>
</file>