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notesMasterIdLst>
    <p:notesMasterId r:id="rId12"/>
  </p:notesMasterIdLst>
  <p:sldIdLst>
    <p:sldId id="273" r:id="rId2"/>
    <p:sldId id="309" r:id="rId3"/>
    <p:sldId id="275" r:id="rId4"/>
    <p:sldId id="274" r:id="rId5"/>
    <p:sldId id="307" r:id="rId6"/>
    <p:sldId id="310" r:id="rId7"/>
    <p:sldId id="312" r:id="rId8"/>
    <p:sldId id="313" r:id="rId9"/>
    <p:sldId id="315" r:id="rId10"/>
    <p:sldId id="319" r:id="rId1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D60093"/>
    <a:srgbClr val="0000FF"/>
    <a:srgbClr val="FF0000"/>
    <a:srgbClr val="0066FF"/>
    <a:srgbClr val="33CC33"/>
    <a:srgbClr val="008000"/>
    <a:srgbClr val="FF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7269" autoAdjust="0"/>
    <p:restoredTop sz="71646" autoAdjust="0"/>
  </p:normalViewPr>
  <p:slideViewPr>
    <p:cSldViewPr>
      <p:cViewPr>
        <p:scale>
          <a:sx n="80" d="100"/>
          <a:sy n="80" d="100"/>
        </p:scale>
        <p:origin x="-118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BC363F1-5E5E-47C4-9BA5-2189B230DD82}" type="datetimeFigureOut">
              <a:rPr lang="en-IN"/>
              <a:pPr>
                <a:defRPr/>
              </a:pPr>
              <a:t>26-11-2012</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N"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E4C7469-E6BD-47A9-A376-43D0FD436005}" type="slidenum">
              <a:rPr lang="en-IN"/>
              <a:pPr>
                <a:defRPr/>
              </a:pPr>
              <a:t>‹#›</a:t>
            </a:fld>
            <a:endParaRPr lang="en-I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44008CF-1E5B-4E31-954F-F23AB97DBD90}" type="slidenum">
              <a:rPr lang="en-US" smtClean="0"/>
              <a:pPr/>
              <a:t>2</a:t>
            </a:fld>
            <a:endParaRPr lang="en-US" smtClean="0"/>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391A92B-F03B-45BE-907B-4B7C07FA71A9}" type="slidenum">
              <a:rPr lang="en-US" smtClean="0"/>
              <a:pPr/>
              <a:t>5</a:t>
            </a:fld>
            <a:endParaRPr lang="en-US" smtClean="0"/>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endParaRPr lang="en-US"/>
          </a:p>
        </p:txBody>
      </p:sp>
      <p:sp>
        <p:nvSpPr>
          <p:cNvPr id="6" name="Footer Placeholder 1"/>
          <p:cNvSpPr>
            <a:spLocks noGrp="1"/>
          </p:cNvSpPr>
          <p:nvPr>
            <p:ph type="ftr" sz="quarter" idx="11"/>
          </p:nvPr>
        </p:nvSpPr>
        <p:spPr/>
        <p:txBody>
          <a:bodyPr/>
          <a:lstStyle>
            <a:lvl1pPr>
              <a:defRPr/>
            </a:lvl1pPr>
          </a:lstStyle>
          <a:p>
            <a:pPr>
              <a:defRPr/>
            </a:pPr>
            <a:endParaRPr 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CD4D0119-FF8E-49D2-A63B-CE2232B8302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F36A3B22-EBA7-46A1-8DDC-43237B97D1B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7B1372-DE1B-4E27-BBFD-1510D489416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10"/>
          <p:cNvSpPr>
            <a:spLocks noGrp="1"/>
          </p:cNvSpPr>
          <p:nvPr>
            <p:ph type="dt" sz="half" idx="10"/>
          </p:nvPr>
        </p:nvSpPr>
        <p:spPr/>
        <p:txBody>
          <a:bodyPr/>
          <a:lstStyle>
            <a:lvl1pPr>
              <a:defRPr/>
            </a:lvl1pPr>
          </a:lstStyle>
          <a:p>
            <a:pPr>
              <a:defRPr/>
            </a:pPr>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6096761F-F606-4F48-9D60-A6EF9C856D22}"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10"/>
          <p:cNvSpPr>
            <a:spLocks noGrp="1"/>
          </p:cNvSpPr>
          <p:nvPr>
            <p:ph type="dt" sz="half" idx="10"/>
          </p:nvPr>
        </p:nvSpPr>
        <p:spPr/>
        <p:txBody>
          <a:bodyPr/>
          <a:lstStyle>
            <a:lvl1pPr>
              <a:defRPr/>
            </a:lvl1pPr>
          </a:lstStyle>
          <a:p>
            <a:pPr>
              <a:defRPr/>
            </a:pPr>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4B2C6F19-15BF-48D7-9E13-C1085F4455BA}"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28D5B203-7D6C-4C23-A748-F4958CC9B8E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endParaRPr lang="en-US"/>
          </a:p>
        </p:txBody>
      </p:sp>
      <p:sp>
        <p:nvSpPr>
          <p:cNvPr id="7" name="Footer Placeholder 10"/>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D3B87F51-A515-4531-94E2-EF60A742994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EE19F5FF-CACC-4AB5-97A3-44BACF3E98C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DF35FBD8-FD9E-4D4E-86B7-D679D9187DA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endParaRPr lang="en-US"/>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32D8A73E-FB5C-41B3-A81F-51B76DA049D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endParaRPr lang="en-US"/>
          </a:p>
        </p:txBody>
      </p:sp>
      <p:sp>
        <p:nvSpPr>
          <p:cNvPr id="3" name="Footer Placeholder 23"/>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224FDF3C-667B-46BA-B6C5-F8905D15903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endParaRPr lang="en-US"/>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A34CAE7C-C1FE-4BDD-95CC-56C1F0DD99A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B2470AC1-BADB-428E-95BA-9DC8AC8BEF8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8"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B7F205AF-E3DD-4A66-A02D-E269B427C5B8}" type="slidenum">
              <a:rPr lang="en-US"/>
              <a:pPr>
                <a:defRPr/>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57" r:id="rId4"/>
    <p:sldLayoutId id="2147483966" r:id="rId5"/>
    <p:sldLayoutId id="2147483958" r:id="rId6"/>
    <p:sldLayoutId id="2147483967" r:id="rId7"/>
    <p:sldLayoutId id="2147483968" r:id="rId8"/>
    <p:sldLayoutId id="2147483969" r:id="rId9"/>
    <p:sldLayoutId id="2147483959" r:id="rId10"/>
    <p:sldLayoutId id="2147483970" r:id="rId11"/>
    <p:sldLayoutId id="2147483960" r:id="rId12"/>
    <p:sldLayoutId id="2147483961" r:id="rId1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1000"/>
                                        <p:tgtEl>
                                          <p:spTgt spid="8">
                                            <p:txEl>
                                              <p:pRg st="3" end="3"/>
                                            </p:txEl>
                                          </p:spTgt>
                                        </p:tgtEl>
                                      </p:cBhvr>
                                    </p:animEffect>
                                    <p:anim calcmode="lin" valueType="num">
                                      <p:cBhvr>
                                        <p:cTn id="2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8">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1000"/>
                                        <p:tgtEl>
                                          <p:spTgt spid="8">
                                            <p:txEl>
                                              <p:pRg st="4" end="4"/>
                                            </p:txEl>
                                          </p:spTgt>
                                        </p:tgtEl>
                                      </p:cBhvr>
                                    </p:animEffect>
                                    <p:anim calcmode="lin" valueType="num">
                                      <p:cBhvr>
                                        <p:cTn id="28"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ppt_x</p:attrName>
                        </p:attrNameLst>
                      </p:cBhvr>
                      <p:tavLst>
                        <p:tav tm="0">
                          <p:val>
                            <p:strVal val="#ppt_x"/>
                          </p:val>
                        </p:tav>
                        <p:tav tm="100000">
                          <p:val>
                            <p:strVal val="#ppt_x"/>
                          </p:val>
                        </p:tav>
                      </p:tavLst>
                    </p:anim>
                    <p:anim calcmode="lin" valueType="num">
                      <p:cBhvr>
                        <p:cTn dur="1000" fill="hold"/>
                        <p:tgtEl>
                          <p:spTgt spid="8"/>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ppt_x</p:attrName>
                        </p:attrNameLst>
                      </p:cBhvr>
                      <p:tavLst>
                        <p:tav tm="0">
                          <p:val>
                            <p:strVal val="#ppt_x"/>
                          </p:val>
                        </p:tav>
                        <p:tav tm="100000">
                          <p:val>
                            <p:strVal val="#ppt_x"/>
                          </p:val>
                        </p:tav>
                      </p:tavLst>
                    </p:anim>
                    <p:anim calcmode="lin" valueType="num">
                      <p:cBhvr>
                        <p:cTn dur="1000" fill="hold"/>
                        <p:tgtEl>
                          <p:spTgt spid="8"/>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ppt_x</p:attrName>
                        </p:attrNameLst>
                      </p:cBhvr>
                      <p:tavLst>
                        <p:tav tm="0">
                          <p:val>
                            <p:strVal val="#ppt_x"/>
                          </p:val>
                        </p:tav>
                        <p:tav tm="100000">
                          <p:val>
                            <p:strVal val="#ppt_x"/>
                          </p:val>
                        </p:tav>
                      </p:tavLst>
                    </p:anim>
                    <p:anim calcmode="lin" valueType="num">
                      <p:cBhvr>
                        <p:cTn dur="1000" fill="hold"/>
                        <p:tgtEl>
                          <p:spTgt spid="8"/>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ppt_x</p:attrName>
                        </p:attrNameLst>
                      </p:cBhvr>
                      <p:tavLst>
                        <p:tav tm="0">
                          <p:val>
                            <p:strVal val="#ppt_x"/>
                          </p:val>
                        </p:tav>
                        <p:tav tm="100000">
                          <p:val>
                            <p:strVal val="#ppt_x"/>
                          </p:val>
                        </p:tav>
                      </p:tavLst>
                    </p:anim>
                    <p:anim calcmode="lin" valueType="num">
                      <p:cBhvr>
                        <p:cTn dur="1000" fill="hold"/>
                        <p:tgtEl>
                          <p:spTgt spid="8"/>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ppt_x</p:attrName>
                        </p:attrNameLst>
                      </p:cBhvr>
                      <p:tavLst>
                        <p:tav tm="0">
                          <p:val>
                            <p:strVal val="#ppt_x"/>
                          </p:val>
                        </p:tav>
                        <p:tav tm="100000">
                          <p:val>
                            <p:strVal val="#ppt_x"/>
                          </p:val>
                        </p:tav>
                      </p:tavLst>
                    </p:anim>
                    <p:anim calcmode="lin" valueType="num">
                      <p:cBhvr>
                        <p:cTn dur="1000" fill="hold"/>
                        <p:tgtEl>
                          <p:spTgt spid="8"/>
                        </p:tgtEl>
                        <p:attrNameLst>
                          <p:attrName>ppt_y</p:attrName>
                        </p:attrNameLst>
                      </p:cBhvr>
                      <p:tavLst>
                        <p:tav tm="0">
                          <p:val>
                            <p:strVal val="#ppt_y+.1"/>
                          </p:val>
                        </p:tav>
                        <p:tav tm="100000">
                          <p:val>
                            <p:strVal val="#ppt_y"/>
                          </p:val>
                        </p:tav>
                      </p:tavLst>
                    </p:anim>
                  </p:childTnLst>
                </p:cTn>
              </p:par>
            </p:tnLst>
          </p:tmpl>
        </p:tmplLst>
      </p:bldP>
    </p:bldLst>
  </p:timing>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6.xml"/><Relationship Id="rId5" Type="http://schemas.openxmlformats.org/officeDocument/2006/relationships/image" Target="../media/image6.wmf"/><Relationship Id="rId4" Type="http://schemas.openxmlformats.org/officeDocument/2006/relationships/image" Target="../media/image5.wmf"/></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file:///C:\Documents%20and%20Settings\Teacher\Local%20Settings\Temporary%20Internet%20Files\Content.IE5\XL5BQB3O\seasons.htm" TargetMode="External"/><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enchantedlearning.com/subjects/reptiles/printouts.shtml" TargetMode="External"/><Relationship Id="rId2" Type="http://schemas.openxmlformats.org/officeDocument/2006/relationships/hyperlink" Target="http://www.enchantedlearning.com/subjects/reptiles/snakes/Pythonprintout.shtml" TargetMode="Externa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ChangeArrowheads="1"/>
          </p:cNvSpPr>
          <p:nvPr>
            <p:ph type="title"/>
          </p:nvPr>
        </p:nvSpPr>
        <p:spPr/>
        <p:txBody>
          <a:bodyPr/>
          <a:lstStyle/>
          <a:p>
            <a:pPr eaLnBrk="1" fontAlgn="auto" hangingPunct="1">
              <a:spcAft>
                <a:spcPts val="0"/>
              </a:spcAft>
              <a:defRPr/>
            </a:pPr>
            <a:r>
              <a:rPr lang="en-US" smtClean="0"/>
              <a:t>Forest Ecosystems</a:t>
            </a:r>
          </a:p>
        </p:txBody>
      </p:sp>
      <p:sp>
        <p:nvSpPr>
          <p:cNvPr id="41987" name="Text Box 5"/>
          <p:cNvSpPr txBox="1">
            <a:spLocks noChangeArrowheads="1"/>
          </p:cNvSpPr>
          <p:nvPr/>
        </p:nvSpPr>
        <p:spPr bwMode="auto">
          <a:xfrm>
            <a:off x="3962400" y="3124200"/>
            <a:ext cx="1905000" cy="366713"/>
          </a:xfrm>
          <a:prstGeom prst="rect">
            <a:avLst/>
          </a:prstGeom>
          <a:noFill/>
          <a:ln w="9525">
            <a:noFill/>
            <a:miter lim="800000"/>
            <a:headEnd/>
            <a:tailEnd/>
          </a:ln>
        </p:spPr>
        <p:txBody>
          <a:bodyPr>
            <a:spAutoFit/>
          </a:bodyPr>
          <a:lstStyle/>
          <a:p>
            <a:pPr eaLnBrk="1" hangingPunct="1">
              <a:spcBef>
                <a:spcPct val="50000"/>
              </a:spcBef>
            </a:pPr>
            <a:endParaRPr lang="en-US">
              <a:latin typeface="Arial" charset="0"/>
            </a:endParaRPr>
          </a:p>
        </p:txBody>
      </p:sp>
      <p:sp>
        <p:nvSpPr>
          <p:cNvPr id="41988" name="Text Box 8"/>
          <p:cNvSpPr txBox="1">
            <a:spLocks noChangeArrowheads="1"/>
          </p:cNvSpPr>
          <p:nvPr/>
        </p:nvSpPr>
        <p:spPr bwMode="auto">
          <a:xfrm>
            <a:off x="2438400" y="2819400"/>
            <a:ext cx="5181600" cy="2152650"/>
          </a:xfrm>
          <a:prstGeom prst="rect">
            <a:avLst/>
          </a:prstGeom>
          <a:noFill/>
          <a:ln w="9525">
            <a:noFill/>
            <a:miter lim="800000"/>
            <a:headEnd/>
            <a:tailEnd/>
          </a:ln>
        </p:spPr>
        <p:txBody>
          <a:bodyPr>
            <a:spAutoFit/>
          </a:bodyPr>
          <a:lstStyle/>
          <a:p>
            <a:pPr eaLnBrk="1" hangingPunct="1">
              <a:spcBef>
                <a:spcPct val="50000"/>
              </a:spcBef>
            </a:pPr>
            <a:r>
              <a:rPr lang="en-US" sz="3600">
                <a:latin typeface="Arial" charset="0"/>
              </a:rPr>
              <a:t>Forest are ecosystems in which many trees grow.</a:t>
            </a:r>
          </a:p>
          <a:p>
            <a:pPr eaLnBrk="1" hangingPunct="1">
              <a:spcBef>
                <a:spcPct val="50000"/>
              </a:spcBef>
            </a:pPr>
            <a:r>
              <a:rPr lang="en-US">
                <a:latin typeface="Arial" charset="0"/>
              </a:rPr>
              <a:t> </a:t>
            </a:r>
          </a:p>
        </p:txBody>
      </p:sp>
      <p:pic>
        <p:nvPicPr>
          <p:cNvPr id="41989" name="Picture 9" descr="NA01770_"/>
          <p:cNvPicPr>
            <a:picLocks noChangeAspect="1" noChangeArrowheads="1"/>
          </p:cNvPicPr>
          <p:nvPr/>
        </p:nvPicPr>
        <p:blipFill>
          <a:blip r:embed="rId2" cstate="print"/>
          <a:srcRect/>
          <a:stretch>
            <a:fillRect/>
          </a:stretch>
        </p:blipFill>
        <p:spPr bwMode="auto">
          <a:xfrm>
            <a:off x="381000" y="1905000"/>
            <a:ext cx="1646238" cy="1544638"/>
          </a:xfrm>
          <a:prstGeom prst="rect">
            <a:avLst/>
          </a:prstGeom>
          <a:noFill/>
          <a:ln w="9525">
            <a:noFill/>
            <a:miter lim="800000"/>
            <a:headEnd/>
            <a:tailEnd/>
          </a:ln>
        </p:spPr>
      </p:pic>
      <p:pic>
        <p:nvPicPr>
          <p:cNvPr id="41990" name="Picture 10" descr="BD10133_"/>
          <p:cNvPicPr>
            <a:picLocks noChangeAspect="1" noChangeArrowheads="1"/>
          </p:cNvPicPr>
          <p:nvPr/>
        </p:nvPicPr>
        <p:blipFill>
          <a:blip r:embed="rId3" cstate="print"/>
          <a:srcRect/>
          <a:stretch>
            <a:fillRect/>
          </a:stretch>
        </p:blipFill>
        <p:spPr bwMode="auto">
          <a:xfrm>
            <a:off x="685800" y="4419600"/>
            <a:ext cx="1192213" cy="1951038"/>
          </a:xfrm>
          <a:prstGeom prst="rect">
            <a:avLst/>
          </a:prstGeom>
          <a:noFill/>
          <a:ln w="9525">
            <a:noFill/>
            <a:miter lim="800000"/>
            <a:headEnd/>
            <a:tailEnd/>
          </a:ln>
        </p:spPr>
      </p:pic>
      <p:pic>
        <p:nvPicPr>
          <p:cNvPr id="41991" name="Picture 11" descr="NA00626_"/>
          <p:cNvPicPr>
            <a:picLocks noChangeAspect="1" noChangeArrowheads="1"/>
          </p:cNvPicPr>
          <p:nvPr/>
        </p:nvPicPr>
        <p:blipFill>
          <a:blip r:embed="rId4" cstate="print"/>
          <a:srcRect/>
          <a:stretch>
            <a:fillRect/>
          </a:stretch>
        </p:blipFill>
        <p:spPr bwMode="auto">
          <a:xfrm>
            <a:off x="7467600" y="1600200"/>
            <a:ext cx="1401763" cy="1676400"/>
          </a:xfrm>
          <a:prstGeom prst="rect">
            <a:avLst/>
          </a:prstGeom>
          <a:noFill/>
          <a:ln w="9525">
            <a:noFill/>
            <a:miter lim="800000"/>
            <a:headEnd/>
            <a:tailEnd/>
          </a:ln>
        </p:spPr>
      </p:pic>
      <p:pic>
        <p:nvPicPr>
          <p:cNvPr id="41992" name="Picture 12" descr="j0183824"/>
          <p:cNvPicPr>
            <a:picLocks noChangeAspect="1" noChangeArrowheads="1"/>
          </p:cNvPicPr>
          <p:nvPr/>
        </p:nvPicPr>
        <p:blipFill>
          <a:blip r:embed="rId5" cstate="print"/>
          <a:srcRect/>
          <a:stretch>
            <a:fillRect/>
          </a:stretch>
        </p:blipFill>
        <p:spPr bwMode="auto">
          <a:xfrm>
            <a:off x="6781800" y="4572000"/>
            <a:ext cx="1098550" cy="165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pPr>
              <a:defRPr/>
            </a:pPr>
            <a:r>
              <a:rPr lang="en-US"/>
              <a:t> Tom Abbott, Biddulph High School and made available through www.sln.org.uk/geography and only for non commercial use in schools</a:t>
            </a:r>
            <a:endParaRPr lang="en-GB"/>
          </a:p>
        </p:txBody>
      </p:sp>
      <p:sp>
        <p:nvSpPr>
          <p:cNvPr id="51203" name="Text Box 3"/>
          <p:cNvSpPr txBox="1">
            <a:spLocks noChangeArrowheads="1"/>
          </p:cNvSpPr>
          <p:nvPr/>
        </p:nvSpPr>
        <p:spPr bwMode="auto">
          <a:xfrm>
            <a:off x="152400" y="0"/>
            <a:ext cx="8686800" cy="6186488"/>
          </a:xfrm>
          <a:prstGeom prst="rect">
            <a:avLst/>
          </a:prstGeom>
          <a:noFill/>
          <a:ln w="9525">
            <a:noFill/>
            <a:miter lim="800000"/>
            <a:headEnd/>
            <a:tailEnd/>
          </a:ln>
        </p:spPr>
        <p:txBody>
          <a:bodyPr>
            <a:spAutoFit/>
          </a:bodyPr>
          <a:lstStyle/>
          <a:p>
            <a:pPr algn="ctr"/>
            <a:r>
              <a:rPr lang="en-GB" sz="2000">
                <a:latin typeface="Arial" charset="0"/>
              </a:rPr>
              <a:t> </a:t>
            </a:r>
            <a:r>
              <a:rPr lang="en-GB" sz="3600" b="1">
                <a:solidFill>
                  <a:schemeClr val="accent2"/>
                </a:solidFill>
                <a:latin typeface="Arial" charset="0"/>
              </a:rPr>
              <a:t>Rainforest plants</a:t>
            </a:r>
            <a:r>
              <a:rPr lang="en-GB" sz="2000" b="1">
                <a:latin typeface="Arial" charset="0"/>
              </a:rPr>
              <a:t> </a:t>
            </a:r>
          </a:p>
          <a:p>
            <a:r>
              <a:rPr lang="en-GB" sz="2000">
                <a:latin typeface="Arial" charset="0"/>
              </a:rPr>
              <a:t>And the enormous the number of different species of plants grow in </a:t>
            </a:r>
          </a:p>
          <a:p>
            <a:r>
              <a:rPr lang="en-GB" sz="2000">
                <a:latin typeface="Arial" charset="0"/>
              </a:rPr>
              <a:t>rainforests, with many species occurring only in one particular region. </a:t>
            </a:r>
          </a:p>
          <a:p>
            <a:r>
              <a:rPr lang="en-GB" sz="2000">
                <a:latin typeface="Arial" charset="0"/>
              </a:rPr>
              <a:t>Unlike other forests, rain forests have an abundance of :</a:t>
            </a:r>
          </a:p>
          <a:p>
            <a:endParaRPr lang="en-GB" sz="2000" b="1">
              <a:latin typeface="Arial" charset="0"/>
            </a:endParaRPr>
          </a:p>
          <a:p>
            <a:r>
              <a:rPr lang="en-GB" sz="2000" b="1">
                <a:solidFill>
                  <a:schemeClr val="accent2"/>
                </a:solidFill>
                <a:latin typeface="Arial" charset="0"/>
              </a:rPr>
              <a:t>Epiphytes</a:t>
            </a:r>
            <a:r>
              <a:rPr lang="en-GB" sz="2000" b="1">
                <a:latin typeface="Arial" charset="0"/>
              </a:rPr>
              <a:t> 		</a:t>
            </a:r>
            <a:r>
              <a:rPr lang="en-GB" sz="2000">
                <a:latin typeface="Arial" charset="0"/>
              </a:rPr>
              <a:t>plants which live above the ground growing on</a:t>
            </a:r>
          </a:p>
          <a:p>
            <a:r>
              <a:rPr lang="en-GB" sz="2000">
                <a:latin typeface="Arial" charset="0"/>
              </a:rPr>
              <a:t>		           	tree trunks and branches, Example orchids, </a:t>
            </a:r>
          </a:p>
          <a:p>
            <a:r>
              <a:rPr lang="en-GB" sz="2000">
                <a:latin typeface="Arial" charset="0"/>
              </a:rPr>
              <a:t>			ferns, mosses </a:t>
            </a:r>
          </a:p>
          <a:p>
            <a:endParaRPr lang="en-GB" sz="2000">
              <a:latin typeface="Arial" charset="0"/>
            </a:endParaRPr>
          </a:p>
          <a:p>
            <a:endParaRPr lang="en-GB" sz="2000">
              <a:latin typeface="Arial" charset="0"/>
            </a:endParaRPr>
          </a:p>
          <a:p>
            <a:endParaRPr lang="en-GB" sz="2000">
              <a:latin typeface="Arial" charset="0"/>
            </a:endParaRPr>
          </a:p>
          <a:p>
            <a:endParaRPr lang="en-GB" sz="2000">
              <a:latin typeface="Arial" charset="0"/>
            </a:endParaRPr>
          </a:p>
          <a:p>
            <a:endParaRPr lang="en-GB" sz="2000">
              <a:latin typeface="Arial" charset="0"/>
            </a:endParaRPr>
          </a:p>
          <a:p>
            <a:pPr>
              <a:buFont typeface="Wingdings" pitchFamily="2" charset="2"/>
              <a:buNone/>
            </a:pPr>
            <a:r>
              <a:rPr lang="en-GB" sz="2000" b="1">
                <a:solidFill>
                  <a:schemeClr val="accent2"/>
                </a:solidFill>
                <a:latin typeface="Arial" charset="0"/>
              </a:rPr>
              <a:t>Climbing plants</a:t>
            </a:r>
            <a:r>
              <a:rPr lang="en-GB" sz="2000" b="1">
                <a:latin typeface="Arial" charset="0"/>
              </a:rPr>
              <a:t> 	</a:t>
            </a:r>
            <a:r>
              <a:rPr lang="en-GB" sz="2000">
                <a:latin typeface="Arial" charset="0"/>
              </a:rPr>
              <a:t>including large woody climbers called lianas </a:t>
            </a:r>
          </a:p>
          <a:p>
            <a:pPr>
              <a:buFont typeface="Wingdings" pitchFamily="2" charset="2"/>
              <a:buNone/>
            </a:pPr>
            <a:r>
              <a:rPr lang="en-GB" sz="2000">
                <a:latin typeface="Arial" charset="0"/>
              </a:rPr>
              <a:t>			which are rooted in the soil and usually reach the</a:t>
            </a:r>
          </a:p>
          <a:p>
            <a:pPr>
              <a:buFont typeface="Wingdings" pitchFamily="2" charset="2"/>
              <a:buNone/>
            </a:pPr>
            <a:r>
              <a:rPr lang="en-GB" sz="2000">
                <a:latin typeface="Arial" charset="0"/>
              </a:rPr>
              <a:t>			canopy. The climbers twist around the tree trunks, </a:t>
            </a:r>
          </a:p>
          <a:p>
            <a:pPr>
              <a:buFont typeface="Wingdings" pitchFamily="2" charset="2"/>
              <a:buNone/>
            </a:pPr>
            <a:r>
              <a:rPr lang="en-GB" sz="2000">
                <a:latin typeface="Arial" charset="0"/>
              </a:rPr>
              <a:t>			and loop from one tree to another in the canopy, </a:t>
            </a:r>
          </a:p>
          <a:p>
            <a:pPr>
              <a:buFont typeface="Wingdings" pitchFamily="2" charset="2"/>
              <a:buNone/>
            </a:pPr>
            <a:r>
              <a:rPr lang="en-GB" sz="2000">
                <a:latin typeface="Arial" charset="0"/>
              </a:rPr>
              <a:t> 			binding the trees together.</a:t>
            </a:r>
          </a:p>
          <a:p>
            <a:endParaRPr lang="en-GB" sz="2000">
              <a:latin typeface="Arial" charset="0"/>
            </a:endParaRPr>
          </a:p>
        </p:txBody>
      </p:sp>
      <p:pic>
        <p:nvPicPr>
          <p:cNvPr id="51204" name="Picture 6" descr="http://www.dow.wau.nl/forestry/_images/liaan_marc.jpg"/>
          <p:cNvPicPr>
            <a:picLocks noChangeAspect="1" noChangeArrowheads="1"/>
          </p:cNvPicPr>
          <p:nvPr/>
        </p:nvPicPr>
        <p:blipFill>
          <a:blip r:embed="rId2" cstate="print"/>
          <a:srcRect/>
          <a:stretch>
            <a:fillRect/>
          </a:stretch>
        </p:blipFill>
        <p:spPr bwMode="auto">
          <a:xfrm>
            <a:off x="0" y="4648200"/>
            <a:ext cx="2514600" cy="1752600"/>
          </a:xfrm>
          <a:prstGeom prst="rect">
            <a:avLst/>
          </a:prstGeom>
          <a:noFill/>
          <a:ln w="9525">
            <a:noFill/>
            <a:miter lim="800000"/>
            <a:headEnd/>
            <a:tailEnd/>
          </a:ln>
        </p:spPr>
      </p:pic>
      <p:pic>
        <p:nvPicPr>
          <p:cNvPr id="51205" name="Picture 8" descr="http://www.botgard.ucla.edu/html/botanytextbooks/lifeforms/images/epiphytes/LSEpiphytes1.jpg"/>
          <p:cNvPicPr>
            <a:picLocks noChangeAspect="1" noChangeArrowheads="1"/>
          </p:cNvPicPr>
          <p:nvPr/>
        </p:nvPicPr>
        <p:blipFill>
          <a:blip r:embed="rId3" cstate="print"/>
          <a:srcRect/>
          <a:stretch>
            <a:fillRect/>
          </a:stretch>
        </p:blipFill>
        <p:spPr bwMode="auto">
          <a:xfrm>
            <a:off x="228600" y="2286000"/>
            <a:ext cx="2514600" cy="1739900"/>
          </a:xfrm>
          <a:prstGeom prst="rect">
            <a:avLst/>
          </a:prstGeom>
          <a:noFill/>
          <a:ln w="9525">
            <a:noFill/>
            <a:miter lim="800000"/>
            <a:headEnd/>
            <a:tailEnd/>
          </a:ln>
        </p:spPr>
      </p:pic>
      <p:sp>
        <p:nvSpPr>
          <p:cNvPr id="51206" name="Rectangle 9"/>
          <p:cNvSpPr>
            <a:spLocks noChangeArrowheads="1"/>
          </p:cNvSpPr>
          <p:nvPr/>
        </p:nvSpPr>
        <p:spPr bwMode="auto">
          <a:xfrm>
            <a:off x="2438400" y="6096000"/>
            <a:ext cx="4343400" cy="533400"/>
          </a:xfrm>
          <a:prstGeom prst="rect">
            <a:avLst/>
          </a:prstGeom>
          <a:solidFill>
            <a:srgbClr val="CCFF99"/>
          </a:solidFill>
          <a:ln w="9525">
            <a:noFill/>
            <a:miter lim="800000"/>
            <a:headEnd/>
            <a:tailEnd/>
          </a:ln>
        </p:spPr>
        <p:txBody>
          <a:bodyPr wrap="none" anchor="ctr"/>
          <a:lstStyle/>
          <a:p>
            <a:endParaRPr lang="en-I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0"/>
            <a:ext cx="8382000" cy="1143000"/>
          </a:xfrm>
        </p:spPr>
        <p:txBody>
          <a:bodyPr/>
          <a:lstStyle/>
          <a:p>
            <a:pPr eaLnBrk="1" fontAlgn="auto" hangingPunct="1">
              <a:spcAft>
                <a:spcPts val="0"/>
              </a:spcAft>
              <a:defRPr/>
            </a:pPr>
            <a:r>
              <a:rPr lang="en-US"/>
              <a:t>Temperate Deciduous Forest</a:t>
            </a:r>
          </a:p>
        </p:txBody>
      </p:sp>
      <p:sp>
        <p:nvSpPr>
          <p:cNvPr id="4" name="Date Placeholder 2"/>
          <p:cNvSpPr>
            <a:spLocks noGrp="1"/>
          </p:cNvSpPr>
          <p:nvPr>
            <p:ph type="dt" sz="quarter" idx="10"/>
          </p:nvPr>
        </p:nvSpPr>
        <p:spPr/>
        <p:txBody>
          <a:bodyPr/>
          <a:lstStyle/>
          <a:p>
            <a:pPr>
              <a:defRPr/>
            </a:pPr>
            <a:endParaRPr lang="en-US"/>
          </a:p>
        </p:txBody>
      </p:sp>
      <p:sp>
        <p:nvSpPr>
          <p:cNvPr id="5" name="Footer Placeholder 3"/>
          <p:cNvSpPr>
            <a:spLocks noGrp="1"/>
          </p:cNvSpPr>
          <p:nvPr>
            <p:ph type="ftr" sz="quarter" idx="11"/>
          </p:nvPr>
        </p:nvSpPr>
        <p:spPr/>
        <p:txBody>
          <a:bodyPr/>
          <a:lstStyle/>
          <a:p>
            <a:pPr>
              <a:defRPr/>
            </a:pPr>
            <a:endParaRPr lang="en-US"/>
          </a:p>
        </p:txBody>
      </p:sp>
      <p:pic>
        <p:nvPicPr>
          <p:cNvPr id="43013" name="Picture 3" descr="05_09"/>
          <p:cNvPicPr>
            <a:picLocks noChangeAspect="1" noChangeArrowheads="1"/>
          </p:cNvPicPr>
          <p:nvPr/>
        </p:nvPicPr>
        <p:blipFill>
          <a:blip r:embed="rId3" cstate="print"/>
          <a:srcRect/>
          <a:stretch>
            <a:fillRect/>
          </a:stretch>
        </p:blipFill>
        <p:spPr bwMode="auto">
          <a:xfrm>
            <a:off x="1752600" y="1090613"/>
            <a:ext cx="5848350" cy="576738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a:xfrm>
            <a:off x="457200" y="381000"/>
            <a:ext cx="8229600" cy="1066800"/>
          </a:xfrm>
        </p:spPr>
        <p:txBody>
          <a:bodyPr/>
          <a:lstStyle/>
          <a:p>
            <a:pPr eaLnBrk="1" fontAlgn="auto" hangingPunct="1">
              <a:spcAft>
                <a:spcPts val="0"/>
              </a:spcAft>
              <a:defRPr/>
            </a:pPr>
            <a:r>
              <a:rPr lang="en-US" dirty="0" smtClean="0"/>
              <a:t>Deciduous Forest</a:t>
            </a:r>
          </a:p>
        </p:txBody>
      </p:sp>
      <p:pic>
        <p:nvPicPr>
          <p:cNvPr id="44035" name="Picture 7"/>
          <p:cNvPicPr>
            <a:picLocks noGrp="1" noChangeAspect="1" noChangeArrowheads="1"/>
          </p:cNvPicPr>
          <p:nvPr>
            <p:ph sz="half" idx="1"/>
          </p:nvPr>
        </p:nvPicPr>
        <p:blipFill>
          <a:blip r:embed="rId2" cstate="print"/>
          <a:srcRect/>
          <a:stretch>
            <a:fillRect/>
          </a:stretch>
        </p:blipFill>
        <p:spPr>
          <a:xfrm>
            <a:off x="457200" y="1600200"/>
            <a:ext cx="3657600" cy="4191000"/>
          </a:xfrm>
          <a:noFill/>
        </p:spPr>
      </p:pic>
      <p:sp>
        <p:nvSpPr>
          <p:cNvPr id="44036" name="Rectangle 6"/>
          <p:cNvSpPr>
            <a:spLocks noGrp="1" noChangeArrowheads="1"/>
          </p:cNvSpPr>
          <p:nvPr>
            <p:ph type="body" sz="half" idx="2"/>
          </p:nvPr>
        </p:nvSpPr>
        <p:spPr>
          <a:xfrm>
            <a:off x="4191000" y="1143000"/>
            <a:ext cx="4495800" cy="5410200"/>
          </a:xfrm>
        </p:spPr>
        <p:txBody>
          <a:bodyPr/>
          <a:lstStyle/>
          <a:p>
            <a:pPr eaLnBrk="1" hangingPunct="1">
              <a:lnSpc>
                <a:spcPct val="90000"/>
              </a:lnSpc>
              <a:buFont typeface="Wingdings" pitchFamily="2" charset="2"/>
              <a:buNone/>
            </a:pPr>
            <a:r>
              <a:rPr lang="en-US" sz="2000" b="1" smtClean="0"/>
              <a:t>    </a:t>
            </a:r>
            <a:r>
              <a:rPr lang="en-US" sz="2000" b="1" i="1" smtClean="0">
                <a:solidFill>
                  <a:srgbClr val="33CC33"/>
                </a:solidFill>
              </a:rPr>
              <a:t>What's A Temperate Deciduous Forest Like?</a:t>
            </a:r>
            <a:r>
              <a:rPr lang="en-US" sz="2000" i="1" smtClean="0">
                <a:solidFill>
                  <a:srgbClr val="33CC33"/>
                </a:solidFill>
              </a:rPr>
              <a:t> </a:t>
            </a:r>
            <a:endParaRPr lang="en-US" sz="2000" b="1" i="1" smtClean="0">
              <a:solidFill>
                <a:srgbClr val="33CC33"/>
              </a:solidFill>
            </a:endParaRPr>
          </a:p>
          <a:p>
            <a:pPr eaLnBrk="1" hangingPunct="1">
              <a:lnSpc>
                <a:spcPct val="90000"/>
              </a:lnSpc>
            </a:pPr>
            <a:r>
              <a:rPr lang="en-US" sz="2400" b="1" smtClean="0"/>
              <a:t>One of the most interesting features of the temperate deciduous forest is its </a:t>
            </a:r>
            <a:r>
              <a:rPr lang="en-US" sz="2400" b="1" u="sng" smtClean="0">
                <a:hlinkClick r:id="rId3" action="ppaction://hlinkfile"/>
              </a:rPr>
              <a:t>changing seasons</a:t>
            </a:r>
            <a:r>
              <a:rPr lang="en-US" sz="2400" b="1" smtClean="0"/>
              <a:t>. </a:t>
            </a:r>
          </a:p>
          <a:p>
            <a:pPr eaLnBrk="1" hangingPunct="1">
              <a:lnSpc>
                <a:spcPct val="90000"/>
              </a:lnSpc>
            </a:pPr>
            <a:r>
              <a:rPr lang="en-US" sz="2400" b="1" smtClean="0"/>
              <a:t>The word "deciduous" means exactly what the leaves on these trees do: change color in autumn, fall off in the winter, and grow back again in the spring. This adaptation helps trees in the forest survive winter</a:t>
            </a:r>
            <a:r>
              <a:rPr lang="en-US" sz="2000" smtClean="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title"/>
          </p:nvPr>
        </p:nvSpPr>
        <p:spPr/>
        <p:txBody>
          <a:bodyPr/>
          <a:lstStyle/>
          <a:p>
            <a:pPr eaLnBrk="1" fontAlgn="auto" hangingPunct="1">
              <a:spcAft>
                <a:spcPts val="0"/>
              </a:spcAft>
              <a:defRPr/>
            </a:pPr>
            <a:r>
              <a:rPr lang="en-US" smtClean="0"/>
              <a:t>Tropical Rain Forest</a:t>
            </a:r>
          </a:p>
        </p:txBody>
      </p:sp>
      <p:sp>
        <p:nvSpPr>
          <p:cNvPr id="45059" name="Rectangle 5"/>
          <p:cNvSpPr>
            <a:spLocks noGrp="1" noChangeArrowheads="1"/>
          </p:cNvSpPr>
          <p:nvPr>
            <p:ph type="body" sz="half" idx="1"/>
          </p:nvPr>
        </p:nvSpPr>
        <p:spPr/>
        <p:txBody>
          <a:bodyPr/>
          <a:lstStyle/>
          <a:p>
            <a:pPr eaLnBrk="1" hangingPunct="1"/>
            <a:r>
              <a:rPr lang="en-US" sz="2800" smtClean="0"/>
              <a:t>A tropical rain forest grows where it is hot and wet all year long.</a:t>
            </a:r>
          </a:p>
          <a:p>
            <a:pPr eaLnBrk="1" hangingPunct="1"/>
            <a:r>
              <a:rPr lang="en-US" sz="2800" smtClean="0"/>
              <a:t>Animals such as jaguars and monkeys live there.</a:t>
            </a:r>
          </a:p>
        </p:txBody>
      </p:sp>
      <p:pic>
        <p:nvPicPr>
          <p:cNvPr id="45060" name="Picture 7" descr="ph01375j"/>
          <p:cNvPicPr>
            <a:picLocks noGrp="1" noChangeAspect="1" noChangeArrowheads="1"/>
          </p:cNvPicPr>
          <p:nvPr>
            <p:ph sz="half" idx="2"/>
          </p:nvPr>
        </p:nvPicPr>
        <p:blipFill>
          <a:blip r:embed="rId2" cstate="print"/>
          <a:srcRect/>
          <a:stretch>
            <a:fillRect/>
          </a:stretch>
        </p:blipFill>
        <p:spPr>
          <a:xfrm>
            <a:off x="4953000" y="2535238"/>
            <a:ext cx="3238500" cy="2771775"/>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76200"/>
            <a:ext cx="7772400" cy="1143000"/>
          </a:xfrm>
        </p:spPr>
        <p:txBody>
          <a:bodyPr/>
          <a:lstStyle/>
          <a:p>
            <a:pPr eaLnBrk="1" fontAlgn="auto" hangingPunct="1">
              <a:spcAft>
                <a:spcPts val="0"/>
              </a:spcAft>
              <a:defRPr/>
            </a:pPr>
            <a:r>
              <a:rPr lang="en-US"/>
              <a:t>Tropical Rainforest</a:t>
            </a:r>
          </a:p>
        </p:txBody>
      </p:sp>
      <p:sp>
        <p:nvSpPr>
          <p:cNvPr id="4" name="Date Placeholder 2"/>
          <p:cNvSpPr>
            <a:spLocks noGrp="1"/>
          </p:cNvSpPr>
          <p:nvPr>
            <p:ph type="dt" sz="quarter" idx="10"/>
          </p:nvPr>
        </p:nvSpPr>
        <p:spPr/>
        <p:txBody>
          <a:bodyPr/>
          <a:lstStyle/>
          <a:p>
            <a:pPr>
              <a:defRPr/>
            </a:pPr>
            <a:endParaRPr lang="en-US"/>
          </a:p>
        </p:txBody>
      </p:sp>
      <p:sp>
        <p:nvSpPr>
          <p:cNvPr id="5" name="Footer Placeholder 3"/>
          <p:cNvSpPr>
            <a:spLocks noGrp="1"/>
          </p:cNvSpPr>
          <p:nvPr>
            <p:ph type="ftr" sz="quarter" idx="11"/>
          </p:nvPr>
        </p:nvSpPr>
        <p:spPr/>
        <p:txBody>
          <a:bodyPr/>
          <a:lstStyle/>
          <a:p>
            <a:pPr>
              <a:defRPr/>
            </a:pPr>
            <a:endParaRPr lang="en-US"/>
          </a:p>
        </p:txBody>
      </p:sp>
      <p:pic>
        <p:nvPicPr>
          <p:cNvPr id="46085" name="Picture 3" descr="05_11"/>
          <p:cNvPicPr>
            <a:picLocks noChangeAspect="1" noChangeArrowheads="1"/>
          </p:cNvPicPr>
          <p:nvPr/>
        </p:nvPicPr>
        <p:blipFill>
          <a:blip r:embed="rId3" cstate="print"/>
          <a:srcRect/>
          <a:stretch>
            <a:fillRect/>
          </a:stretch>
        </p:blipFill>
        <p:spPr bwMode="auto">
          <a:xfrm>
            <a:off x="1066800" y="1011238"/>
            <a:ext cx="6858000" cy="5846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a:stretch>
            <a:fillRect/>
          </a:stretch>
        </p:blipFill>
        <p:spPr bwMode="auto">
          <a:xfrm>
            <a:off x="152400" y="360363"/>
            <a:ext cx="8991600" cy="651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381000" y="381000"/>
            <a:ext cx="5410200" cy="5970588"/>
          </a:xfrm>
          <a:prstGeom prst="rect">
            <a:avLst/>
          </a:prstGeom>
          <a:noFill/>
          <a:ln w="9525">
            <a:noFill/>
            <a:miter lim="800000"/>
            <a:headEnd/>
            <a:tailEnd/>
          </a:ln>
        </p:spPr>
        <p:txBody>
          <a:bodyPr>
            <a:spAutoFit/>
          </a:bodyPr>
          <a:lstStyle/>
          <a:p>
            <a:r>
              <a:rPr lang="en-GB" sz="1600" b="1">
                <a:solidFill>
                  <a:srgbClr val="FF0000"/>
                </a:solidFill>
                <a:latin typeface="Comic Sans MS" pitchFamily="66" charset="0"/>
              </a:rPr>
              <a:t>Layers of the Rainforest</a:t>
            </a:r>
            <a:r>
              <a:rPr lang="en-GB" sz="1600">
                <a:latin typeface="Comic Sans MS" pitchFamily="66" charset="0"/>
              </a:rPr>
              <a:t/>
            </a:r>
            <a:br>
              <a:rPr lang="en-GB" sz="1600">
                <a:latin typeface="Comic Sans MS" pitchFamily="66" charset="0"/>
              </a:rPr>
            </a:br>
            <a:endParaRPr lang="en-GB" sz="1600">
              <a:latin typeface="Comic Sans MS" pitchFamily="66" charset="0"/>
            </a:endParaRPr>
          </a:p>
          <a:p>
            <a:r>
              <a:rPr lang="en-GB" sz="1600" b="1">
                <a:solidFill>
                  <a:srgbClr val="009900"/>
                </a:solidFill>
                <a:latin typeface="Comic Sans MS" pitchFamily="66" charset="0"/>
              </a:rPr>
              <a:t>Different animals and plants live in different parts of the rainforest. Scientists divide the rainforest into strata (layers) based on the living environment. Starting at the top, the strata are:              </a:t>
            </a:r>
            <a:r>
              <a:rPr lang="en-GB" sz="1600" b="1">
                <a:solidFill>
                  <a:srgbClr val="009900"/>
                </a:solidFill>
                <a:latin typeface="Comic Sans MS" pitchFamily="66" charset="0"/>
                <a:hlinkClick r:id="rId2"/>
              </a:rPr>
              <a:t> </a:t>
            </a:r>
            <a:r>
              <a:rPr lang="en-GB" sz="1600" b="1">
                <a:solidFill>
                  <a:srgbClr val="009900"/>
                </a:solidFill>
                <a:latin typeface="Comic Sans MS" pitchFamily="66" charset="0"/>
              </a:rPr>
              <a:t>   </a:t>
            </a:r>
            <a:r>
              <a:rPr lang="en-GB" sz="1600" b="1">
                <a:solidFill>
                  <a:srgbClr val="009900"/>
                </a:solidFill>
                <a:latin typeface="Comic Sans MS" pitchFamily="66" charset="0"/>
                <a:hlinkClick r:id="rId2"/>
              </a:rPr>
              <a:t> </a:t>
            </a:r>
            <a:r>
              <a:rPr lang="en-GB" sz="1600" b="1">
                <a:solidFill>
                  <a:srgbClr val="009900"/>
                </a:solidFill>
                <a:latin typeface="Comic Sans MS" pitchFamily="66" charset="0"/>
              </a:rPr>
              <a:t>                                               </a:t>
            </a:r>
          </a:p>
          <a:p>
            <a:pPr lvl="1">
              <a:buFontTx/>
              <a:buChar char="•"/>
            </a:pPr>
            <a:r>
              <a:rPr lang="en-GB" sz="1600" b="1">
                <a:solidFill>
                  <a:srgbClr val="009900"/>
                </a:solidFill>
                <a:latin typeface="Comic Sans MS" pitchFamily="66" charset="0"/>
              </a:rPr>
              <a:t>EMERGENTS: Giant trees that are much higher than the average canopy height. It houses many birds and insects. </a:t>
            </a:r>
          </a:p>
          <a:p>
            <a:pPr lvl="1"/>
            <a:endParaRPr lang="en-GB" sz="1600" b="1">
              <a:solidFill>
                <a:srgbClr val="009900"/>
              </a:solidFill>
              <a:latin typeface="Comic Sans MS" pitchFamily="66" charset="0"/>
            </a:endParaRPr>
          </a:p>
          <a:p>
            <a:pPr lvl="1">
              <a:buFontTx/>
              <a:buChar char="•"/>
            </a:pPr>
            <a:r>
              <a:rPr lang="en-GB" sz="1600" b="1">
                <a:solidFill>
                  <a:srgbClr val="009900"/>
                </a:solidFill>
                <a:latin typeface="Comic Sans MS" pitchFamily="66" charset="0"/>
              </a:rPr>
              <a:t>CANOPY: The upper parts of the trees. This leafy environment is full of life in a tropical rainforest and includes: insects, birds, </a:t>
            </a:r>
            <a:r>
              <a:rPr lang="en-GB" sz="1600" b="1">
                <a:solidFill>
                  <a:srgbClr val="009900"/>
                </a:solidFill>
                <a:latin typeface="Comic Sans MS" pitchFamily="66" charset="0"/>
                <a:hlinkClick r:id="rId3"/>
              </a:rPr>
              <a:t>reptiles</a:t>
            </a:r>
            <a:r>
              <a:rPr lang="en-GB" sz="1600" b="1">
                <a:solidFill>
                  <a:srgbClr val="009900"/>
                </a:solidFill>
                <a:latin typeface="Comic Sans MS" pitchFamily="66" charset="0"/>
              </a:rPr>
              <a:t>, mammals, and more. </a:t>
            </a:r>
          </a:p>
          <a:p>
            <a:pPr lvl="1"/>
            <a:endParaRPr lang="en-GB" sz="1600" b="1">
              <a:solidFill>
                <a:srgbClr val="009900"/>
              </a:solidFill>
              <a:latin typeface="Comic Sans MS" pitchFamily="66" charset="0"/>
            </a:endParaRPr>
          </a:p>
          <a:p>
            <a:pPr lvl="1">
              <a:buFontTx/>
              <a:buChar char="•"/>
            </a:pPr>
            <a:r>
              <a:rPr lang="en-GB" sz="1600" b="1">
                <a:solidFill>
                  <a:srgbClr val="009900"/>
                </a:solidFill>
                <a:latin typeface="Comic Sans MS" pitchFamily="66" charset="0"/>
              </a:rPr>
              <a:t>UNDERSTORY: A dark, cool environment under the leaves but over the ground. </a:t>
            </a:r>
          </a:p>
          <a:p>
            <a:pPr lvl="1"/>
            <a:endParaRPr lang="en-GB" sz="1600" b="1">
              <a:solidFill>
                <a:srgbClr val="009900"/>
              </a:solidFill>
              <a:latin typeface="Comic Sans MS" pitchFamily="66" charset="0"/>
            </a:endParaRPr>
          </a:p>
          <a:p>
            <a:pPr lvl="1">
              <a:buFontTx/>
              <a:buChar char="•"/>
            </a:pPr>
            <a:r>
              <a:rPr lang="en-GB" sz="1600" b="1">
                <a:solidFill>
                  <a:srgbClr val="009900"/>
                </a:solidFill>
                <a:latin typeface="Comic Sans MS" pitchFamily="66" charset="0"/>
              </a:rPr>
              <a:t>FOREST FLOOR: Teeming with animal life, especially insects. The largest animals in the rainforest generally live here. </a:t>
            </a:r>
          </a:p>
          <a:p>
            <a:endParaRPr lang="en-GB" sz="1400" b="1">
              <a:solidFill>
                <a:srgbClr val="009900"/>
              </a:solidFill>
              <a:latin typeface="Comic Sans MS" pitchFamily="66" charset="0"/>
            </a:endParaRPr>
          </a:p>
        </p:txBody>
      </p:sp>
      <p:pic>
        <p:nvPicPr>
          <p:cNvPr id="48131" name="Picture 3" descr="http://www.enchantedlearning.com/rgifs/Rainfstrata.GIF"/>
          <p:cNvPicPr>
            <a:picLocks noChangeAspect="1" noChangeArrowheads="1"/>
          </p:cNvPicPr>
          <p:nvPr/>
        </p:nvPicPr>
        <p:blipFill>
          <a:blip r:embed="rId4" cstate="print"/>
          <a:srcRect/>
          <a:stretch>
            <a:fillRect/>
          </a:stretch>
        </p:blipFill>
        <p:spPr bwMode="auto">
          <a:xfrm>
            <a:off x="5791200" y="838200"/>
            <a:ext cx="3151188" cy="5257800"/>
          </a:xfrm>
          <a:prstGeom prst="rect">
            <a:avLst/>
          </a:prstGeom>
          <a:noFill/>
          <a:ln w="9525">
            <a:noFill/>
            <a:miter lim="800000"/>
            <a:headEnd/>
            <a:tailEnd/>
          </a:ln>
        </p:spPr>
      </p:pic>
      <p:sp>
        <p:nvSpPr>
          <p:cNvPr id="48132" name="Rectangle 4"/>
          <p:cNvSpPr>
            <a:spLocks noChangeArrowheads="1"/>
          </p:cNvSpPr>
          <p:nvPr/>
        </p:nvSpPr>
        <p:spPr bwMode="auto">
          <a:xfrm>
            <a:off x="2133600" y="6172200"/>
            <a:ext cx="4648200" cy="685800"/>
          </a:xfrm>
          <a:prstGeom prst="rect">
            <a:avLst/>
          </a:prstGeom>
          <a:solidFill>
            <a:srgbClr val="CCFF99"/>
          </a:solidFill>
          <a:ln w="9525">
            <a:noFill/>
            <a:miter lim="800000"/>
            <a:headEnd/>
            <a:tailEnd/>
          </a:ln>
        </p:spPr>
        <p:txBody>
          <a:bodyPr wrap="none" anchor="ctr"/>
          <a:lstStyle/>
          <a:p>
            <a:endParaRPr lang="en-IN"/>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descr="Tropical Rainforest Plants"/>
          <p:cNvPicPr>
            <a:picLocks noChangeAspect="1" noChangeArrowheads="1"/>
          </p:cNvPicPr>
          <p:nvPr/>
        </p:nvPicPr>
        <p:blipFill>
          <a:blip r:embed="rId2" cstate="print"/>
          <a:srcRect/>
          <a:stretch>
            <a:fillRect/>
          </a:stretch>
        </p:blipFill>
        <p:spPr bwMode="auto">
          <a:xfrm>
            <a:off x="228600" y="228600"/>
            <a:ext cx="3222625" cy="674688"/>
          </a:xfrm>
          <a:prstGeom prst="rect">
            <a:avLst/>
          </a:prstGeom>
          <a:noFill/>
          <a:ln w="9525">
            <a:noFill/>
            <a:miter lim="800000"/>
            <a:headEnd/>
            <a:tailEnd/>
          </a:ln>
        </p:spPr>
      </p:pic>
      <p:sp>
        <p:nvSpPr>
          <p:cNvPr id="49155" name="Rectangle 4"/>
          <p:cNvSpPr>
            <a:spLocks noChangeArrowheads="1"/>
          </p:cNvSpPr>
          <p:nvPr/>
        </p:nvSpPr>
        <p:spPr bwMode="auto">
          <a:xfrm>
            <a:off x="0" y="3260725"/>
            <a:ext cx="9144000" cy="0"/>
          </a:xfrm>
          <a:prstGeom prst="rect">
            <a:avLst/>
          </a:prstGeom>
          <a:noFill/>
          <a:ln w="9525">
            <a:noFill/>
            <a:miter lim="800000"/>
            <a:headEnd/>
            <a:tailEnd/>
          </a:ln>
        </p:spPr>
        <p:txBody>
          <a:bodyPr>
            <a:spAutoFit/>
          </a:bodyPr>
          <a:lstStyle/>
          <a:p>
            <a:endParaRPr lang="en-IN"/>
          </a:p>
        </p:txBody>
      </p:sp>
      <p:sp>
        <p:nvSpPr>
          <p:cNvPr id="49156" name="Rectangle 5"/>
          <p:cNvSpPr>
            <a:spLocks noChangeArrowheads="1"/>
          </p:cNvSpPr>
          <p:nvPr/>
        </p:nvSpPr>
        <p:spPr bwMode="auto">
          <a:xfrm>
            <a:off x="3733800" y="457200"/>
            <a:ext cx="9144000" cy="336550"/>
          </a:xfrm>
          <a:prstGeom prst="rect">
            <a:avLst/>
          </a:prstGeom>
          <a:noFill/>
          <a:ln w="9525">
            <a:noFill/>
            <a:miter lim="800000"/>
            <a:headEnd/>
            <a:tailEnd/>
          </a:ln>
        </p:spPr>
        <p:txBody>
          <a:bodyPr anchor="ctr"/>
          <a:lstStyle/>
          <a:p>
            <a:r>
              <a:rPr lang="en-GB" b="1">
                <a:solidFill>
                  <a:srgbClr val="008000"/>
                </a:solidFill>
                <a:latin typeface="Curlz MT" pitchFamily="82" charset="0"/>
              </a:rPr>
              <a:t>Plant Adaptations</a:t>
            </a:r>
            <a:endParaRPr lang="en-GB">
              <a:latin typeface="Curlz MT" pitchFamily="82" charset="0"/>
            </a:endParaRPr>
          </a:p>
        </p:txBody>
      </p:sp>
      <p:sp>
        <p:nvSpPr>
          <p:cNvPr id="49157" name="Rectangle 8"/>
          <p:cNvSpPr>
            <a:spLocks noChangeArrowheads="1"/>
          </p:cNvSpPr>
          <p:nvPr/>
        </p:nvSpPr>
        <p:spPr bwMode="auto">
          <a:xfrm>
            <a:off x="0" y="3260725"/>
            <a:ext cx="9144000" cy="0"/>
          </a:xfrm>
          <a:prstGeom prst="rect">
            <a:avLst/>
          </a:prstGeom>
          <a:noFill/>
          <a:ln w="9525">
            <a:noFill/>
            <a:miter lim="800000"/>
            <a:headEnd/>
            <a:tailEnd/>
          </a:ln>
        </p:spPr>
        <p:txBody>
          <a:bodyPr>
            <a:spAutoFit/>
          </a:bodyPr>
          <a:lstStyle/>
          <a:p>
            <a:endParaRPr lang="en-IN"/>
          </a:p>
        </p:txBody>
      </p:sp>
      <p:sp>
        <p:nvSpPr>
          <p:cNvPr id="49158" name="Rectangle 10"/>
          <p:cNvSpPr>
            <a:spLocks noChangeArrowheads="1"/>
          </p:cNvSpPr>
          <p:nvPr/>
        </p:nvSpPr>
        <p:spPr bwMode="auto">
          <a:xfrm>
            <a:off x="0" y="1654175"/>
            <a:ext cx="9144000" cy="0"/>
          </a:xfrm>
          <a:prstGeom prst="rect">
            <a:avLst/>
          </a:prstGeom>
          <a:noFill/>
          <a:ln w="9525">
            <a:noFill/>
            <a:miter lim="800000"/>
            <a:headEnd/>
            <a:tailEnd/>
          </a:ln>
        </p:spPr>
        <p:txBody>
          <a:bodyPr>
            <a:spAutoFit/>
          </a:bodyPr>
          <a:lstStyle/>
          <a:p>
            <a:endParaRPr lang="en-IN"/>
          </a:p>
        </p:txBody>
      </p:sp>
      <p:sp>
        <p:nvSpPr>
          <p:cNvPr id="49159" name="Rectangle 11"/>
          <p:cNvSpPr>
            <a:spLocks noChangeArrowheads="1"/>
          </p:cNvSpPr>
          <p:nvPr/>
        </p:nvSpPr>
        <p:spPr bwMode="auto">
          <a:xfrm>
            <a:off x="0" y="1654175"/>
            <a:ext cx="9144000" cy="3551238"/>
          </a:xfrm>
          <a:prstGeom prst="rect">
            <a:avLst/>
          </a:prstGeom>
          <a:noFill/>
          <a:ln w="9525">
            <a:noFill/>
            <a:miter lim="800000"/>
            <a:headEnd/>
            <a:tailEnd/>
          </a:ln>
        </p:spPr>
        <p:txBody>
          <a:bodyPr anchor="ctr"/>
          <a:lstStyle/>
          <a:p>
            <a:pPr algn="ctr"/>
            <a:r>
              <a:rPr lang="en-GB"/>
              <a:t>  </a:t>
            </a:r>
            <a:r>
              <a:rPr lang="en-GB" sz="20300"/>
              <a:t> </a:t>
            </a:r>
            <a:r>
              <a:rPr lang="en-GB"/>
              <a:t>                                                       </a:t>
            </a:r>
            <a:r>
              <a:rPr lang="en-GB" sz="1100"/>
              <a:t/>
            </a:r>
            <a:br>
              <a:rPr lang="en-GB" sz="1100"/>
            </a:br>
            <a:endParaRPr lang="en-GB"/>
          </a:p>
        </p:txBody>
      </p:sp>
      <p:pic>
        <p:nvPicPr>
          <p:cNvPr id="49160" name="Picture 12" descr="Diagram of Plant Adaptations"/>
          <p:cNvPicPr>
            <a:picLocks noChangeAspect="1" noChangeArrowheads="1"/>
          </p:cNvPicPr>
          <p:nvPr/>
        </p:nvPicPr>
        <p:blipFill>
          <a:blip r:embed="rId3" cstate="print"/>
          <a:srcRect/>
          <a:stretch>
            <a:fillRect/>
          </a:stretch>
        </p:blipFill>
        <p:spPr bwMode="auto">
          <a:xfrm>
            <a:off x="2362200" y="2362200"/>
            <a:ext cx="4297363" cy="3124200"/>
          </a:xfrm>
          <a:prstGeom prst="rect">
            <a:avLst/>
          </a:prstGeom>
          <a:noFill/>
          <a:ln w="3175">
            <a:solidFill>
              <a:srgbClr val="000000"/>
            </a:solidFill>
            <a:miter lim="800000"/>
            <a:headEnd/>
            <a:tailEnd/>
          </a:ln>
        </p:spPr>
      </p:pic>
      <p:sp>
        <p:nvSpPr>
          <p:cNvPr id="49161" name="Rectangle 13"/>
          <p:cNvSpPr>
            <a:spLocks noChangeArrowheads="1"/>
          </p:cNvSpPr>
          <p:nvPr/>
        </p:nvSpPr>
        <p:spPr bwMode="auto">
          <a:xfrm>
            <a:off x="0" y="3170238"/>
            <a:ext cx="9144000" cy="0"/>
          </a:xfrm>
          <a:prstGeom prst="rect">
            <a:avLst/>
          </a:prstGeom>
          <a:noFill/>
          <a:ln w="9525">
            <a:noFill/>
            <a:miter lim="800000"/>
            <a:headEnd/>
            <a:tailEnd/>
          </a:ln>
        </p:spPr>
        <p:txBody>
          <a:bodyPr>
            <a:spAutoFit/>
          </a:bodyPr>
          <a:lstStyle/>
          <a:p>
            <a:endParaRPr lang="en-IN"/>
          </a:p>
        </p:txBody>
      </p:sp>
      <p:sp>
        <p:nvSpPr>
          <p:cNvPr id="49162" name="Rectangle 14"/>
          <p:cNvSpPr>
            <a:spLocks noChangeArrowheads="1"/>
          </p:cNvSpPr>
          <p:nvPr/>
        </p:nvSpPr>
        <p:spPr bwMode="auto">
          <a:xfrm>
            <a:off x="5867400" y="152400"/>
            <a:ext cx="3048000" cy="1279525"/>
          </a:xfrm>
          <a:prstGeom prst="rect">
            <a:avLst/>
          </a:prstGeom>
          <a:noFill/>
          <a:ln w="9525">
            <a:noFill/>
            <a:miter lim="800000"/>
            <a:headEnd/>
            <a:tailEnd/>
          </a:ln>
        </p:spPr>
        <p:txBody>
          <a:bodyPr anchor="ctr"/>
          <a:lstStyle/>
          <a:p>
            <a:r>
              <a:rPr lang="en-GB" sz="1400" b="1">
                <a:solidFill>
                  <a:srgbClr val="FF3300"/>
                </a:solidFill>
                <a:latin typeface="Comic Sans MS" pitchFamily="66" charset="0"/>
              </a:rPr>
              <a:t>1. Bark </a:t>
            </a:r>
            <a:br>
              <a:rPr lang="en-GB" sz="1400" b="1">
                <a:solidFill>
                  <a:srgbClr val="FF3300"/>
                </a:solidFill>
                <a:latin typeface="Comic Sans MS" pitchFamily="66" charset="0"/>
              </a:rPr>
            </a:br>
            <a:r>
              <a:rPr lang="en-GB" sz="1400" b="1">
                <a:solidFill>
                  <a:srgbClr val="FF3300"/>
                </a:solidFill>
                <a:latin typeface="Comic Sans MS" pitchFamily="66" charset="0"/>
              </a:rPr>
              <a:t>In drier, temperate deciduous forests a thick bark helps to limit moisture evaporation from the tree's trunk</a:t>
            </a:r>
            <a:r>
              <a:rPr lang="en-GB" sz="1000" b="1">
                <a:solidFill>
                  <a:srgbClr val="FF3300"/>
                </a:solidFill>
                <a:latin typeface="Comic Sans MS" pitchFamily="66" charset="0"/>
              </a:rPr>
              <a:t>.</a:t>
            </a:r>
            <a:r>
              <a:rPr lang="en-GB" sz="1400" b="1"/>
              <a:t> </a:t>
            </a:r>
            <a:endParaRPr lang="en-GB" b="1"/>
          </a:p>
        </p:txBody>
      </p:sp>
      <p:sp>
        <p:nvSpPr>
          <p:cNvPr id="49163" name="Rectangle 15"/>
          <p:cNvSpPr>
            <a:spLocks noChangeArrowheads="1"/>
          </p:cNvSpPr>
          <p:nvPr/>
        </p:nvSpPr>
        <p:spPr bwMode="auto">
          <a:xfrm>
            <a:off x="0" y="3063875"/>
            <a:ext cx="9144000" cy="0"/>
          </a:xfrm>
          <a:prstGeom prst="rect">
            <a:avLst/>
          </a:prstGeom>
          <a:noFill/>
          <a:ln w="9525">
            <a:noFill/>
            <a:miter lim="800000"/>
            <a:headEnd/>
            <a:tailEnd/>
          </a:ln>
        </p:spPr>
        <p:txBody>
          <a:bodyPr>
            <a:spAutoFit/>
          </a:bodyPr>
          <a:lstStyle/>
          <a:p>
            <a:endParaRPr lang="en-IN"/>
          </a:p>
        </p:txBody>
      </p:sp>
      <p:sp>
        <p:nvSpPr>
          <p:cNvPr id="49164" name="Rectangle 16"/>
          <p:cNvSpPr>
            <a:spLocks noChangeArrowheads="1"/>
          </p:cNvSpPr>
          <p:nvPr/>
        </p:nvSpPr>
        <p:spPr bwMode="auto">
          <a:xfrm>
            <a:off x="228600" y="990600"/>
            <a:ext cx="4191000" cy="1219200"/>
          </a:xfrm>
          <a:prstGeom prst="rect">
            <a:avLst/>
          </a:prstGeom>
          <a:noFill/>
          <a:ln w="9525">
            <a:noFill/>
            <a:miter lim="800000"/>
            <a:headEnd/>
            <a:tailEnd/>
          </a:ln>
        </p:spPr>
        <p:txBody>
          <a:bodyPr anchor="ctr"/>
          <a:lstStyle/>
          <a:p>
            <a:r>
              <a:rPr lang="en-GB" sz="1400" b="1">
                <a:solidFill>
                  <a:srgbClr val="FF3300"/>
                </a:solidFill>
                <a:latin typeface="Comic Sans MS" pitchFamily="66" charset="0"/>
              </a:rPr>
              <a:t>2. Lianas </a:t>
            </a:r>
            <a:br>
              <a:rPr lang="en-GB" sz="1400" b="1">
                <a:solidFill>
                  <a:srgbClr val="FF3300"/>
                </a:solidFill>
                <a:latin typeface="Comic Sans MS" pitchFamily="66" charset="0"/>
              </a:rPr>
            </a:br>
            <a:r>
              <a:rPr lang="en-GB" sz="1400" b="1">
                <a:solidFill>
                  <a:srgbClr val="FF3300"/>
                </a:solidFill>
                <a:latin typeface="Comic Sans MS" pitchFamily="66" charset="0"/>
              </a:rPr>
              <a:t>Lianas are climbing woody vines that drape rainforest trees. They have adapted to life in the rainforest by having their roots in the ground and climbing high into the tree canopy to reach available sunlight</a:t>
            </a:r>
            <a:r>
              <a:rPr lang="en-GB" sz="1000" b="1">
                <a:solidFill>
                  <a:srgbClr val="FF3300"/>
                </a:solidFill>
                <a:latin typeface="Comic Sans MS" pitchFamily="66" charset="0"/>
              </a:rPr>
              <a:t>. </a:t>
            </a:r>
          </a:p>
        </p:txBody>
      </p:sp>
      <p:sp>
        <p:nvSpPr>
          <p:cNvPr id="49165" name="Rectangle 17"/>
          <p:cNvSpPr>
            <a:spLocks noChangeArrowheads="1"/>
          </p:cNvSpPr>
          <p:nvPr/>
        </p:nvSpPr>
        <p:spPr bwMode="auto">
          <a:xfrm>
            <a:off x="0" y="1685925"/>
            <a:ext cx="9144000" cy="0"/>
          </a:xfrm>
          <a:prstGeom prst="rect">
            <a:avLst/>
          </a:prstGeom>
          <a:noFill/>
          <a:ln w="9525">
            <a:noFill/>
            <a:miter lim="800000"/>
            <a:headEnd/>
            <a:tailEnd/>
          </a:ln>
        </p:spPr>
        <p:txBody>
          <a:bodyPr>
            <a:spAutoFit/>
          </a:bodyPr>
          <a:lstStyle/>
          <a:p>
            <a:endParaRPr lang="en-IN"/>
          </a:p>
        </p:txBody>
      </p:sp>
      <p:sp>
        <p:nvSpPr>
          <p:cNvPr id="49166" name="Rectangle 18"/>
          <p:cNvSpPr>
            <a:spLocks noChangeArrowheads="1"/>
          </p:cNvSpPr>
          <p:nvPr/>
        </p:nvSpPr>
        <p:spPr bwMode="auto">
          <a:xfrm>
            <a:off x="228600" y="2362200"/>
            <a:ext cx="1981200" cy="3429000"/>
          </a:xfrm>
          <a:prstGeom prst="rect">
            <a:avLst/>
          </a:prstGeom>
          <a:noFill/>
          <a:ln w="9525">
            <a:noFill/>
            <a:miter lim="800000"/>
            <a:headEnd/>
            <a:tailEnd/>
          </a:ln>
        </p:spPr>
        <p:txBody>
          <a:bodyPr anchor="ctr"/>
          <a:lstStyle/>
          <a:p>
            <a:r>
              <a:rPr lang="en-GB" sz="1200" b="1">
                <a:solidFill>
                  <a:srgbClr val="FF3300"/>
                </a:solidFill>
                <a:latin typeface="Comic Sans MS" pitchFamily="66" charset="0"/>
              </a:rPr>
              <a:t>3. Drip Tips </a:t>
            </a:r>
            <a:br>
              <a:rPr lang="en-GB" sz="1200" b="1">
                <a:solidFill>
                  <a:srgbClr val="FF3300"/>
                </a:solidFill>
                <a:latin typeface="Comic Sans MS" pitchFamily="66" charset="0"/>
              </a:rPr>
            </a:br>
            <a:r>
              <a:rPr lang="en-GB" sz="1200" b="1">
                <a:solidFill>
                  <a:srgbClr val="FF3300"/>
                </a:solidFill>
                <a:latin typeface="Comic Sans MS" pitchFamily="66" charset="0"/>
              </a:rPr>
              <a:t>The leaves of forest trees have adapted to cope with exceptionally high rainfall. Many tropical rainforest leaves have a drip tip. It is thought that these drip tips enable rain drops to run off quickly. Plants need to shed water to avoid growth of fungus and bacteria in the warm, wet tropical rainforest</a:t>
            </a:r>
          </a:p>
          <a:p>
            <a:endParaRPr lang="en-GB" sz="1000" b="1">
              <a:latin typeface="Comic Sans MS" pitchFamily="66" charset="0"/>
            </a:endParaRPr>
          </a:p>
        </p:txBody>
      </p:sp>
      <p:sp>
        <p:nvSpPr>
          <p:cNvPr id="49167" name="Rectangle 20"/>
          <p:cNvSpPr>
            <a:spLocks noChangeArrowheads="1"/>
          </p:cNvSpPr>
          <p:nvPr/>
        </p:nvSpPr>
        <p:spPr bwMode="auto">
          <a:xfrm>
            <a:off x="0" y="2881313"/>
            <a:ext cx="9144000" cy="0"/>
          </a:xfrm>
          <a:prstGeom prst="rect">
            <a:avLst/>
          </a:prstGeom>
          <a:noFill/>
          <a:ln w="9525">
            <a:noFill/>
            <a:miter lim="800000"/>
            <a:headEnd/>
            <a:tailEnd/>
          </a:ln>
        </p:spPr>
        <p:txBody>
          <a:bodyPr>
            <a:spAutoFit/>
          </a:bodyPr>
          <a:lstStyle/>
          <a:p>
            <a:endParaRPr lang="en-IN"/>
          </a:p>
        </p:txBody>
      </p:sp>
      <p:sp>
        <p:nvSpPr>
          <p:cNvPr id="49168" name="Rectangle 21"/>
          <p:cNvSpPr>
            <a:spLocks noChangeArrowheads="1"/>
          </p:cNvSpPr>
          <p:nvPr/>
        </p:nvSpPr>
        <p:spPr bwMode="auto">
          <a:xfrm>
            <a:off x="0" y="5562600"/>
            <a:ext cx="6553200" cy="1143000"/>
          </a:xfrm>
          <a:prstGeom prst="rect">
            <a:avLst/>
          </a:prstGeom>
          <a:solidFill>
            <a:schemeClr val="bg1"/>
          </a:solidFill>
          <a:ln w="9525">
            <a:noFill/>
            <a:miter lim="800000"/>
            <a:headEnd/>
            <a:tailEnd/>
          </a:ln>
        </p:spPr>
        <p:txBody>
          <a:bodyPr anchor="ctr"/>
          <a:lstStyle/>
          <a:p>
            <a:r>
              <a:rPr lang="en-GB" sz="1400" b="1">
                <a:solidFill>
                  <a:srgbClr val="008000"/>
                </a:solidFill>
              </a:rPr>
              <a:t>4</a:t>
            </a:r>
            <a:r>
              <a:rPr lang="en-GB" sz="1400" b="1">
                <a:solidFill>
                  <a:srgbClr val="FF3300"/>
                </a:solidFill>
                <a:latin typeface="Comic Sans MS" pitchFamily="66" charset="0"/>
              </a:rPr>
              <a:t>. Buttresses </a:t>
            </a:r>
            <a:br>
              <a:rPr lang="en-GB" sz="1400" b="1">
                <a:solidFill>
                  <a:srgbClr val="FF3300"/>
                </a:solidFill>
                <a:latin typeface="Comic Sans MS" pitchFamily="66" charset="0"/>
              </a:rPr>
            </a:br>
            <a:r>
              <a:rPr lang="en-GB" sz="1400" b="1">
                <a:solidFill>
                  <a:srgbClr val="FF3300"/>
                </a:solidFill>
                <a:latin typeface="Comic Sans MS" pitchFamily="66" charset="0"/>
              </a:rPr>
              <a:t>Many large trees have massive ridges near the base that can rise 30 feet high before blending into the trunk. Why do they form? Buttress roots provide extra stability,</a:t>
            </a:r>
          </a:p>
          <a:p>
            <a:endParaRPr lang="en-GB" sz="1000" b="1">
              <a:solidFill>
                <a:srgbClr val="FF3300"/>
              </a:solidFill>
              <a:latin typeface="Comic Sans MS" pitchFamily="66" charset="0"/>
            </a:endParaRPr>
          </a:p>
        </p:txBody>
      </p:sp>
      <p:sp>
        <p:nvSpPr>
          <p:cNvPr id="49169" name="Rectangle 22"/>
          <p:cNvSpPr>
            <a:spLocks noChangeArrowheads="1"/>
          </p:cNvSpPr>
          <p:nvPr/>
        </p:nvSpPr>
        <p:spPr bwMode="auto">
          <a:xfrm>
            <a:off x="0" y="1646238"/>
            <a:ext cx="9144000" cy="0"/>
          </a:xfrm>
          <a:prstGeom prst="rect">
            <a:avLst/>
          </a:prstGeom>
          <a:noFill/>
          <a:ln w="9525">
            <a:noFill/>
            <a:miter lim="800000"/>
            <a:headEnd/>
            <a:tailEnd/>
          </a:ln>
        </p:spPr>
        <p:txBody>
          <a:bodyPr>
            <a:spAutoFit/>
          </a:bodyPr>
          <a:lstStyle/>
          <a:p>
            <a:endParaRPr lang="en-IN"/>
          </a:p>
        </p:txBody>
      </p:sp>
      <p:sp>
        <p:nvSpPr>
          <p:cNvPr id="49170" name="Rectangle 23"/>
          <p:cNvSpPr>
            <a:spLocks noChangeArrowheads="1"/>
          </p:cNvSpPr>
          <p:nvPr/>
        </p:nvSpPr>
        <p:spPr bwMode="auto">
          <a:xfrm>
            <a:off x="6705600" y="1295400"/>
            <a:ext cx="2438400" cy="2362200"/>
          </a:xfrm>
          <a:prstGeom prst="rect">
            <a:avLst/>
          </a:prstGeom>
          <a:noFill/>
          <a:ln w="9525">
            <a:noFill/>
            <a:miter lim="800000"/>
            <a:headEnd/>
            <a:tailEnd/>
          </a:ln>
        </p:spPr>
        <p:txBody>
          <a:bodyPr anchor="ctr"/>
          <a:lstStyle/>
          <a:p>
            <a:r>
              <a:rPr lang="en-GB" sz="1400" b="1">
                <a:solidFill>
                  <a:srgbClr val="FF3300"/>
                </a:solidFill>
                <a:latin typeface="Comic Sans MS" pitchFamily="66" charset="0"/>
              </a:rPr>
              <a:t>6. Epiphytes </a:t>
            </a:r>
            <a:br>
              <a:rPr lang="en-GB" sz="1400" b="1">
                <a:solidFill>
                  <a:srgbClr val="FF3300"/>
                </a:solidFill>
                <a:latin typeface="Comic Sans MS" pitchFamily="66" charset="0"/>
              </a:rPr>
            </a:br>
            <a:r>
              <a:rPr lang="en-GB" sz="1400" b="1">
                <a:solidFill>
                  <a:srgbClr val="FF3300"/>
                </a:solidFill>
                <a:latin typeface="Comic Sans MS" pitchFamily="66" charset="0"/>
              </a:rPr>
              <a:t>Epiphytes are plants that live on the surface of other plants, especially the trunk and branches. They grow on trees to take advantage of the sunlight in the canopy</a:t>
            </a:r>
          </a:p>
          <a:p>
            <a:endParaRPr lang="en-GB" sz="1000" b="1">
              <a:solidFill>
                <a:srgbClr val="FF3300"/>
              </a:solidFill>
              <a:latin typeface="Comic Sans MS" pitchFamily="66" charset="0"/>
            </a:endParaRPr>
          </a:p>
        </p:txBody>
      </p:sp>
      <p:pic>
        <p:nvPicPr>
          <p:cNvPr id="49171" name="Picture 24" descr="Cattleya sp."/>
          <p:cNvPicPr>
            <a:picLocks noChangeAspect="1" noChangeArrowheads="1"/>
          </p:cNvPicPr>
          <p:nvPr/>
        </p:nvPicPr>
        <p:blipFill>
          <a:blip r:embed="rId4" cstate="print"/>
          <a:srcRect/>
          <a:stretch>
            <a:fillRect/>
          </a:stretch>
        </p:blipFill>
        <p:spPr bwMode="auto">
          <a:xfrm>
            <a:off x="7543800" y="3505200"/>
            <a:ext cx="1063625" cy="1447800"/>
          </a:xfrm>
          <a:prstGeom prst="rect">
            <a:avLst/>
          </a:prstGeom>
          <a:noFill/>
          <a:ln w="9525">
            <a:noFill/>
            <a:miter lim="800000"/>
            <a:headEnd/>
            <a:tailEnd/>
          </a:ln>
        </p:spPr>
      </p:pic>
      <p:sp>
        <p:nvSpPr>
          <p:cNvPr id="49172" name="Rectangle 25"/>
          <p:cNvSpPr>
            <a:spLocks noChangeArrowheads="1"/>
          </p:cNvSpPr>
          <p:nvPr/>
        </p:nvSpPr>
        <p:spPr bwMode="auto">
          <a:xfrm>
            <a:off x="0" y="1646238"/>
            <a:ext cx="9144000" cy="0"/>
          </a:xfrm>
          <a:prstGeom prst="rect">
            <a:avLst/>
          </a:prstGeom>
          <a:noFill/>
          <a:ln w="9525">
            <a:noFill/>
            <a:miter lim="800000"/>
            <a:headEnd/>
            <a:tailEnd/>
          </a:ln>
        </p:spPr>
        <p:txBody>
          <a:bodyPr>
            <a:spAutoFit/>
          </a:bodyPr>
          <a:lstStyle/>
          <a:p>
            <a:endParaRPr lang="en-IN"/>
          </a:p>
        </p:txBody>
      </p:sp>
      <p:sp>
        <p:nvSpPr>
          <p:cNvPr id="49173" name="Text Box 28"/>
          <p:cNvSpPr txBox="1">
            <a:spLocks noChangeArrowheads="1"/>
          </p:cNvSpPr>
          <p:nvPr/>
        </p:nvSpPr>
        <p:spPr bwMode="auto">
          <a:xfrm>
            <a:off x="6781800" y="5105400"/>
            <a:ext cx="2362200" cy="1384300"/>
          </a:xfrm>
          <a:prstGeom prst="rect">
            <a:avLst/>
          </a:prstGeom>
          <a:noFill/>
          <a:ln w="9525">
            <a:noFill/>
            <a:miter lim="800000"/>
            <a:headEnd/>
            <a:tailEnd/>
          </a:ln>
        </p:spPr>
        <p:txBody>
          <a:bodyPr>
            <a:spAutoFit/>
          </a:bodyPr>
          <a:lstStyle/>
          <a:p>
            <a:pPr>
              <a:spcBef>
                <a:spcPct val="50000"/>
              </a:spcBef>
            </a:pPr>
            <a:r>
              <a:rPr lang="en-GB" sz="1200" b="1">
                <a:solidFill>
                  <a:srgbClr val="FF0000"/>
                </a:solidFill>
                <a:latin typeface="Comic Sans MS" pitchFamily="66" charset="0"/>
              </a:rPr>
              <a:t>7.  </a:t>
            </a:r>
            <a:r>
              <a:rPr lang="en-GB" sz="1400" b="1">
                <a:solidFill>
                  <a:srgbClr val="FF0000"/>
                </a:solidFill>
                <a:latin typeface="Comic Sans MS" pitchFamily="66" charset="0"/>
              </a:rPr>
              <a:t>The trees don’t waste time growing branches as they could use this energy to grow faster and reach the sunlight first!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2"/>
          <p:cNvSpPr>
            <a:spLocks noGrp="1"/>
          </p:cNvSpPr>
          <p:nvPr>
            <p:ph type="ftr" sz="quarter" idx="11"/>
          </p:nvPr>
        </p:nvSpPr>
        <p:spPr/>
        <p:txBody>
          <a:bodyPr/>
          <a:lstStyle/>
          <a:p>
            <a:pPr>
              <a:defRPr/>
            </a:pPr>
            <a:r>
              <a:rPr lang="en-US"/>
              <a:t> Tom Abbott, Biddulph High School and made available through www.sln.org.uk/geography and only for non commercial use in schools</a:t>
            </a:r>
            <a:endParaRPr lang="en-GB"/>
          </a:p>
        </p:txBody>
      </p:sp>
      <p:pic>
        <p:nvPicPr>
          <p:cNvPr id="50179" name="Picture 3"/>
          <p:cNvPicPr>
            <a:picLocks noChangeAspect="1" noChangeArrowheads="1"/>
          </p:cNvPicPr>
          <p:nvPr/>
        </p:nvPicPr>
        <p:blipFill>
          <a:blip r:embed="rId2" cstate="print"/>
          <a:srcRect/>
          <a:stretch>
            <a:fillRect/>
          </a:stretch>
        </p:blipFill>
        <p:spPr bwMode="auto">
          <a:xfrm>
            <a:off x="2895600" y="0"/>
            <a:ext cx="4329113" cy="6172200"/>
          </a:xfrm>
          <a:prstGeom prst="rect">
            <a:avLst/>
          </a:prstGeom>
          <a:noFill/>
          <a:ln w="9525">
            <a:noFill/>
            <a:miter lim="800000"/>
            <a:headEnd/>
            <a:tailEnd/>
          </a:ln>
        </p:spPr>
      </p:pic>
      <p:sp>
        <p:nvSpPr>
          <p:cNvPr id="50180" name="Text Box 10"/>
          <p:cNvSpPr txBox="1">
            <a:spLocks noChangeArrowheads="1"/>
          </p:cNvSpPr>
          <p:nvPr/>
        </p:nvSpPr>
        <p:spPr bwMode="auto">
          <a:xfrm>
            <a:off x="6267450" y="1981200"/>
            <a:ext cx="2876550" cy="1311275"/>
          </a:xfrm>
          <a:prstGeom prst="rect">
            <a:avLst/>
          </a:prstGeom>
          <a:noFill/>
          <a:ln w="9525">
            <a:noFill/>
            <a:miter lim="800000"/>
            <a:headEnd/>
            <a:tailEnd/>
          </a:ln>
        </p:spPr>
        <p:txBody>
          <a:bodyPr>
            <a:spAutoFit/>
          </a:bodyPr>
          <a:lstStyle/>
          <a:p>
            <a:r>
              <a:rPr lang="en-GB" sz="2000">
                <a:latin typeface="Arial" charset="0"/>
              </a:rPr>
              <a:t>Strong scent and bright </a:t>
            </a:r>
          </a:p>
          <a:p>
            <a:r>
              <a:rPr lang="en-GB" sz="2000">
                <a:latin typeface="Arial" charset="0"/>
              </a:rPr>
              <a:t>colours of flowers </a:t>
            </a:r>
          </a:p>
          <a:p>
            <a:r>
              <a:rPr lang="en-GB" sz="2000">
                <a:latin typeface="Arial" charset="0"/>
              </a:rPr>
              <a:t>attract insects which </a:t>
            </a:r>
          </a:p>
          <a:p>
            <a:r>
              <a:rPr lang="en-GB" sz="2000">
                <a:latin typeface="Arial" charset="0"/>
              </a:rPr>
              <a:t>assist in pollination </a:t>
            </a:r>
          </a:p>
        </p:txBody>
      </p:sp>
      <p:sp>
        <p:nvSpPr>
          <p:cNvPr id="50181" name="Text Box 11"/>
          <p:cNvSpPr txBox="1">
            <a:spLocks noChangeArrowheads="1"/>
          </p:cNvSpPr>
          <p:nvPr/>
        </p:nvSpPr>
        <p:spPr bwMode="auto">
          <a:xfrm>
            <a:off x="0" y="304800"/>
            <a:ext cx="3429000" cy="1190625"/>
          </a:xfrm>
          <a:prstGeom prst="rect">
            <a:avLst/>
          </a:prstGeom>
          <a:noFill/>
          <a:ln w="9525">
            <a:noFill/>
            <a:miter lim="800000"/>
            <a:headEnd/>
            <a:tailEnd/>
          </a:ln>
        </p:spPr>
        <p:txBody>
          <a:bodyPr>
            <a:spAutoFit/>
          </a:bodyPr>
          <a:lstStyle/>
          <a:p>
            <a:r>
              <a:rPr lang="en-GB">
                <a:latin typeface="Arial" charset="0"/>
              </a:rPr>
              <a:t>Strong scent of fruits attracts </a:t>
            </a:r>
          </a:p>
          <a:p>
            <a:r>
              <a:rPr lang="en-GB">
                <a:latin typeface="Arial" charset="0"/>
              </a:rPr>
              <a:t>animals, which feed on the</a:t>
            </a:r>
          </a:p>
          <a:p>
            <a:r>
              <a:rPr lang="en-GB">
                <a:latin typeface="Arial" charset="0"/>
              </a:rPr>
              <a:t> fruit and assist in dispersal </a:t>
            </a:r>
          </a:p>
          <a:p>
            <a:r>
              <a:rPr lang="en-GB">
                <a:latin typeface="Arial" charset="0"/>
              </a:rPr>
              <a:t>of the seeds</a:t>
            </a:r>
            <a:r>
              <a:rPr lang="en-GB" b="1">
                <a:latin typeface="Arial" charset="0"/>
              </a:rPr>
              <a:t> </a:t>
            </a:r>
          </a:p>
        </p:txBody>
      </p:sp>
      <p:sp>
        <p:nvSpPr>
          <p:cNvPr id="50182" name="Text Box 12"/>
          <p:cNvSpPr txBox="1">
            <a:spLocks noChangeArrowheads="1"/>
          </p:cNvSpPr>
          <p:nvPr/>
        </p:nvSpPr>
        <p:spPr bwMode="auto">
          <a:xfrm>
            <a:off x="0" y="2362200"/>
            <a:ext cx="2849563" cy="1311275"/>
          </a:xfrm>
          <a:prstGeom prst="rect">
            <a:avLst/>
          </a:prstGeom>
          <a:noFill/>
          <a:ln w="9525">
            <a:noFill/>
            <a:miter lim="800000"/>
            <a:headEnd/>
            <a:tailEnd/>
          </a:ln>
        </p:spPr>
        <p:txBody>
          <a:bodyPr wrap="none">
            <a:spAutoFit/>
          </a:bodyPr>
          <a:lstStyle/>
          <a:p>
            <a:r>
              <a:rPr lang="en-GB" sz="2000">
                <a:latin typeface="Arial" charset="0"/>
              </a:rPr>
              <a:t>Thick, waxy surface of </a:t>
            </a:r>
          </a:p>
          <a:p>
            <a:r>
              <a:rPr lang="en-GB" sz="2000">
                <a:latin typeface="Arial" charset="0"/>
              </a:rPr>
              <a:t>leaves protects against </a:t>
            </a:r>
          </a:p>
          <a:p>
            <a:r>
              <a:rPr lang="en-GB" sz="2000">
                <a:latin typeface="Arial" charset="0"/>
              </a:rPr>
              <a:t>hot sun, heavy rain, </a:t>
            </a:r>
          </a:p>
          <a:p>
            <a:r>
              <a:rPr lang="en-GB" sz="2000">
                <a:latin typeface="Arial" charset="0"/>
              </a:rPr>
              <a:t>and strong winds </a:t>
            </a:r>
          </a:p>
        </p:txBody>
      </p:sp>
      <p:sp>
        <p:nvSpPr>
          <p:cNvPr id="50183" name="Text Box 15"/>
          <p:cNvSpPr txBox="1">
            <a:spLocks noChangeArrowheads="1"/>
          </p:cNvSpPr>
          <p:nvPr/>
        </p:nvSpPr>
        <p:spPr bwMode="auto">
          <a:xfrm>
            <a:off x="2819400" y="2892425"/>
            <a:ext cx="2225675" cy="1311275"/>
          </a:xfrm>
          <a:prstGeom prst="rect">
            <a:avLst/>
          </a:prstGeom>
          <a:noFill/>
          <a:ln w="9525">
            <a:noFill/>
            <a:miter lim="800000"/>
            <a:headEnd/>
            <a:tailEnd/>
          </a:ln>
        </p:spPr>
        <p:txBody>
          <a:bodyPr wrap="none">
            <a:spAutoFit/>
          </a:bodyPr>
          <a:lstStyle/>
          <a:p>
            <a:r>
              <a:rPr lang="en-GB" sz="2000">
                <a:latin typeface="Arial" charset="0"/>
              </a:rPr>
              <a:t>Aerial roots of </a:t>
            </a:r>
          </a:p>
          <a:p>
            <a:r>
              <a:rPr lang="en-GB" sz="2000">
                <a:latin typeface="Arial" charset="0"/>
              </a:rPr>
              <a:t>epiphytes absorb </a:t>
            </a:r>
          </a:p>
          <a:p>
            <a:r>
              <a:rPr lang="en-GB" sz="2000">
                <a:latin typeface="Arial" charset="0"/>
              </a:rPr>
              <a:t>moisture from the </a:t>
            </a:r>
          </a:p>
          <a:p>
            <a:r>
              <a:rPr lang="en-GB" sz="2000">
                <a:latin typeface="Arial" charset="0"/>
              </a:rPr>
              <a:t>air </a:t>
            </a:r>
          </a:p>
        </p:txBody>
      </p:sp>
      <p:sp>
        <p:nvSpPr>
          <p:cNvPr id="50184" name="Text Box 16"/>
          <p:cNvSpPr txBox="1">
            <a:spLocks noChangeArrowheads="1"/>
          </p:cNvSpPr>
          <p:nvPr/>
        </p:nvSpPr>
        <p:spPr bwMode="auto">
          <a:xfrm>
            <a:off x="5791200" y="3654425"/>
            <a:ext cx="2327275" cy="701675"/>
          </a:xfrm>
          <a:prstGeom prst="rect">
            <a:avLst/>
          </a:prstGeom>
          <a:noFill/>
          <a:ln w="9525">
            <a:noFill/>
            <a:miter lim="800000"/>
            <a:headEnd/>
            <a:tailEnd/>
          </a:ln>
        </p:spPr>
        <p:txBody>
          <a:bodyPr wrap="none">
            <a:spAutoFit/>
          </a:bodyPr>
          <a:lstStyle/>
          <a:p>
            <a:r>
              <a:rPr lang="en-GB" sz="2000">
                <a:latin typeface="Arial" charset="0"/>
              </a:rPr>
              <a:t>Tall straight trunks </a:t>
            </a:r>
          </a:p>
          <a:p>
            <a:r>
              <a:rPr lang="en-GB" sz="2000">
                <a:latin typeface="Arial" charset="0"/>
              </a:rPr>
              <a:t>no side branches </a:t>
            </a:r>
          </a:p>
        </p:txBody>
      </p:sp>
      <p:sp>
        <p:nvSpPr>
          <p:cNvPr id="50185" name="Text Box 17"/>
          <p:cNvSpPr txBox="1">
            <a:spLocks noChangeArrowheads="1"/>
          </p:cNvSpPr>
          <p:nvPr/>
        </p:nvSpPr>
        <p:spPr bwMode="auto">
          <a:xfrm>
            <a:off x="2286000" y="4770438"/>
            <a:ext cx="2354263" cy="396875"/>
          </a:xfrm>
          <a:prstGeom prst="rect">
            <a:avLst/>
          </a:prstGeom>
          <a:noFill/>
          <a:ln w="9525">
            <a:noFill/>
            <a:miter lim="800000"/>
            <a:headEnd/>
            <a:tailEnd/>
          </a:ln>
        </p:spPr>
        <p:txBody>
          <a:bodyPr wrap="none">
            <a:spAutoFit/>
          </a:bodyPr>
          <a:lstStyle/>
          <a:p>
            <a:r>
              <a:rPr lang="en-GB" sz="2000">
                <a:latin typeface="Arial" charset="0"/>
              </a:rPr>
              <a:t>Thin, smooth  bark </a:t>
            </a:r>
          </a:p>
        </p:txBody>
      </p:sp>
      <p:sp>
        <p:nvSpPr>
          <p:cNvPr id="50186" name="Text Box 18"/>
          <p:cNvSpPr txBox="1">
            <a:spLocks noChangeArrowheads="1"/>
          </p:cNvSpPr>
          <p:nvPr/>
        </p:nvSpPr>
        <p:spPr bwMode="auto">
          <a:xfrm>
            <a:off x="6019800" y="5711825"/>
            <a:ext cx="1817688" cy="396875"/>
          </a:xfrm>
          <a:prstGeom prst="rect">
            <a:avLst/>
          </a:prstGeom>
          <a:noFill/>
          <a:ln w="9525">
            <a:noFill/>
            <a:miter lim="800000"/>
            <a:headEnd/>
            <a:tailEnd/>
          </a:ln>
        </p:spPr>
        <p:txBody>
          <a:bodyPr wrap="none">
            <a:spAutoFit/>
          </a:bodyPr>
          <a:lstStyle/>
          <a:p>
            <a:r>
              <a:rPr lang="en-GB" sz="2000">
                <a:latin typeface="Arial" charset="0"/>
              </a:rPr>
              <a:t>Buttress roots </a:t>
            </a:r>
          </a:p>
        </p:txBody>
      </p:sp>
      <p:sp>
        <p:nvSpPr>
          <p:cNvPr id="50187" name="Text Box 19"/>
          <p:cNvSpPr txBox="1">
            <a:spLocks noChangeArrowheads="1"/>
          </p:cNvSpPr>
          <p:nvPr/>
        </p:nvSpPr>
        <p:spPr bwMode="auto">
          <a:xfrm>
            <a:off x="2438400" y="5410200"/>
            <a:ext cx="2332038" cy="701675"/>
          </a:xfrm>
          <a:prstGeom prst="rect">
            <a:avLst/>
          </a:prstGeom>
          <a:noFill/>
          <a:ln w="9525">
            <a:noFill/>
            <a:miter lim="800000"/>
            <a:headEnd/>
            <a:tailEnd/>
          </a:ln>
        </p:spPr>
        <p:txBody>
          <a:bodyPr wrap="none">
            <a:spAutoFit/>
          </a:bodyPr>
          <a:lstStyle/>
          <a:p>
            <a:r>
              <a:rPr lang="en-GB" sz="2000">
                <a:latin typeface="Arial" charset="0"/>
              </a:rPr>
              <a:t>Shallow spreading </a:t>
            </a:r>
          </a:p>
          <a:p>
            <a:r>
              <a:rPr lang="en-GB" sz="2000">
                <a:latin typeface="Arial" charset="0"/>
              </a:rPr>
              <a:t>root system </a:t>
            </a:r>
          </a:p>
        </p:txBody>
      </p:sp>
      <p:sp>
        <p:nvSpPr>
          <p:cNvPr id="50188" name="Rectangle 20"/>
          <p:cNvSpPr>
            <a:spLocks noChangeArrowheads="1"/>
          </p:cNvSpPr>
          <p:nvPr/>
        </p:nvSpPr>
        <p:spPr bwMode="auto">
          <a:xfrm>
            <a:off x="2133600" y="6172200"/>
            <a:ext cx="4572000" cy="381000"/>
          </a:xfrm>
          <a:prstGeom prst="rect">
            <a:avLst/>
          </a:prstGeom>
          <a:solidFill>
            <a:srgbClr val="CCFF99"/>
          </a:solidFill>
          <a:ln w="9525">
            <a:noFill/>
            <a:miter lim="800000"/>
            <a:headEnd/>
            <a:tailEnd/>
          </a:ln>
        </p:spPr>
        <p:txBody>
          <a:bodyPr wrap="none" anchor="ctr"/>
          <a:lstStyle/>
          <a:p>
            <a:endParaRPr lang="en-IN"/>
          </a:p>
        </p:txBody>
      </p:sp>
      <p:sp>
        <p:nvSpPr>
          <p:cNvPr id="50189" name="Rectangle 21"/>
          <p:cNvSpPr>
            <a:spLocks noChangeArrowheads="1"/>
          </p:cNvSpPr>
          <p:nvPr/>
        </p:nvSpPr>
        <p:spPr bwMode="auto">
          <a:xfrm>
            <a:off x="103188" y="2668588"/>
            <a:ext cx="9144000" cy="0"/>
          </a:xfrm>
          <a:prstGeom prst="rect">
            <a:avLst/>
          </a:prstGeom>
          <a:noFill/>
          <a:ln w="9525">
            <a:noFill/>
            <a:miter lim="800000"/>
            <a:headEnd/>
            <a:tailEnd/>
          </a:ln>
        </p:spPr>
        <p:txBody>
          <a:bodyPr>
            <a:spAutoFit/>
          </a:bodyPr>
          <a:lstStyle/>
          <a:p>
            <a:endParaRPr lang="en-IN"/>
          </a:p>
        </p:txBody>
      </p:sp>
      <p:pic>
        <p:nvPicPr>
          <p:cNvPr id="50190" name="Picture 23" descr="http://projects.edtech.sandi.net/montgomery/rainforest_quest/1frog.jpg"/>
          <p:cNvPicPr>
            <a:picLocks noChangeAspect="1" noChangeArrowheads="1"/>
          </p:cNvPicPr>
          <p:nvPr/>
        </p:nvPicPr>
        <p:blipFill>
          <a:blip r:embed="rId3" cstate="print"/>
          <a:srcRect/>
          <a:stretch>
            <a:fillRect/>
          </a:stretch>
        </p:blipFill>
        <p:spPr bwMode="auto">
          <a:xfrm>
            <a:off x="228600" y="5334000"/>
            <a:ext cx="1981200" cy="1323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1263</TotalTime>
  <Words>317</Words>
  <Application>Microsoft Office PowerPoint</Application>
  <PresentationFormat>On-screen Show (4:3)</PresentationFormat>
  <Paragraphs>73</Paragraphs>
  <Slides>10</Slides>
  <Notes>2</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Trek</vt:lpstr>
      <vt:lpstr>Forest Ecosystems</vt:lpstr>
      <vt:lpstr>Temperate Deciduous Forest</vt:lpstr>
      <vt:lpstr>Deciduous Forest</vt:lpstr>
      <vt:lpstr>Tropical Rain Forest</vt:lpstr>
      <vt:lpstr>Tropical Rainforest</vt:lpstr>
      <vt:lpstr>Slide 6</vt:lpstr>
      <vt:lpstr>Slide 7</vt:lpstr>
      <vt:lpstr>Slide 8</vt:lpstr>
      <vt:lpstr>Slide 9</vt:lpstr>
      <vt:lpstr>Slide 10</vt:lpstr>
    </vt:vector>
  </TitlesOfParts>
  <Company>DOE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ECOSYSTEMS?</dc:title>
  <dc:creator>DOE</dc:creator>
  <cp:lastModifiedBy>Amaresh</cp:lastModifiedBy>
  <cp:revision>66</cp:revision>
  <dcterms:created xsi:type="dcterms:W3CDTF">2009-11-12T00:16:47Z</dcterms:created>
  <dcterms:modified xsi:type="dcterms:W3CDTF">2012-11-26T12:53:36Z</dcterms:modified>
</cp:coreProperties>
</file>