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57" r:id="rId3"/>
    <p:sldId id="261" r:id="rId4"/>
    <p:sldId id="263" r:id="rId5"/>
    <p:sldId id="259" r:id="rId6"/>
    <p:sldId id="260" r:id="rId7"/>
    <p:sldId id="262"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0000"/>
    <a:srgbClr val="7A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1BB80D-7D02-4DC7-AAB7-DC4C82C2B712}" type="datetimeFigureOut">
              <a:rPr lang="en-GB" smtClean="0"/>
              <a:pPr/>
              <a:t>13/04/2013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6CEF5C-781E-48E3-9D35-2E1AF9E66747}"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9D9662-F78F-4843-A4D3-1EE92733B4F8}" type="slidenum">
              <a:rPr lang="en-GB"/>
              <a:pPr/>
              <a:t>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F885C38-51E6-4678-A948-B64F2770ACEA}" type="datetimeFigureOut">
              <a:rPr lang="en-GB" smtClean="0"/>
              <a:pPr/>
              <a:t>13/04/2013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43D855-413C-4652-A145-2B35B221C17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F885C38-51E6-4678-A948-B64F2770ACEA}" type="datetimeFigureOut">
              <a:rPr lang="en-GB" smtClean="0"/>
              <a:pPr/>
              <a:t>13/04/2013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43D855-413C-4652-A145-2B35B221C17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F885C38-51E6-4678-A948-B64F2770ACEA}" type="datetimeFigureOut">
              <a:rPr lang="en-GB" smtClean="0"/>
              <a:pPr/>
              <a:t>13/04/2013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43D855-413C-4652-A145-2B35B221C17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F885C38-51E6-4678-A948-B64F2770ACEA}" type="datetimeFigureOut">
              <a:rPr lang="en-GB" smtClean="0"/>
              <a:pPr/>
              <a:t>13/04/2013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43D855-413C-4652-A145-2B35B221C17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885C38-51E6-4678-A948-B64F2770ACEA}" type="datetimeFigureOut">
              <a:rPr lang="en-GB" smtClean="0"/>
              <a:pPr/>
              <a:t>13/04/2013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43D855-413C-4652-A145-2B35B221C17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F885C38-51E6-4678-A948-B64F2770ACEA}" type="datetimeFigureOut">
              <a:rPr lang="en-GB" smtClean="0"/>
              <a:pPr/>
              <a:t>13/04/2013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43D855-413C-4652-A145-2B35B221C17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F885C38-51E6-4678-A948-B64F2770ACEA}" type="datetimeFigureOut">
              <a:rPr lang="en-GB" smtClean="0"/>
              <a:pPr/>
              <a:t>13/04/2013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43D855-413C-4652-A145-2B35B221C17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F885C38-51E6-4678-A948-B64F2770ACEA}" type="datetimeFigureOut">
              <a:rPr lang="en-GB" smtClean="0"/>
              <a:pPr/>
              <a:t>13/04/2013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43D855-413C-4652-A145-2B35B221C17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85C38-51E6-4678-A948-B64F2770ACEA}" type="datetimeFigureOut">
              <a:rPr lang="en-GB" smtClean="0"/>
              <a:pPr/>
              <a:t>13/04/2013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43D855-413C-4652-A145-2B35B221C17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885C38-51E6-4678-A948-B64F2770ACEA}" type="datetimeFigureOut">
              <a:rPr lang="en-GB" smtClean="0"/>
              <a:pPr/>
              <a:t>13/04/2013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43D855-413C-4652-A145-2B35B221C17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885C38-51E6-4678-A948-B64F2770ACEA}" type="datetimeFigureOut">
              <a:rPr lang="en-GB" smtClean="0"/>
              <a:pPr/>
              <a:t>13/04/2013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43D855-413C-4652-A145-2B35B221C17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85C38-51E6-4678-A948-B64F2770ACEA}" type="datetimeFigureOut">
              <a:rPr lang="en-GB" smtClean="0"/>
              <a:pPr/>
              <a:t>13/04/2013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3D855-413C-4652-A145-2B35B221C17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N0675.JPG"/>
          <p:cNvPicPr>
            <a:picLocks noChangeAspect="1"/>
          </p:cNvPicPr>
          <p:nvPr/>
        </p:nvPicPr>
        <p:blipFill>
          <a:blip r:embed="rId2" cstate="print"/>
          <a:stretch>
            <a:fillRect/>
          </a:stretch>
        </p:blipFill>
        <p:spPr>
          <a:xfrm>
            <a:off x="621792" y="466344"/>
            <a:ext cx="7900416" cy="5925312"/>
          </a:xfrm>
          <a:prstGeom prst="rect">
            <a:avLst/>
          </a:prstGeom>
        </p:spPr>
      </p:pic>
      <p:sp>
        <p:nvSpPr>
          <p:cNvPr id="2" name="Title 1"/>
          <p:cNvSpPr>
            <a:spLocks noGrp="1"/>
          </p:cNvSpPr>
          <p:nvPr>
            <p:ph type="ctrTitle"/>
          </p:nvPr>
        </p:nvSpPr>
        <p:spPr/>
        <p:txBody>
          <a:bodyPr/>
          <a:lstStyle/>
          <a:p>
            <a:r>
              <a:rPr lang="en-US" dirty="0" smtClean="0"/>
              <a:t>Mughal Architecture</a:t>
            </a:r>
            <a:endParaRPr lang="en-GB" dirty="0"/>
          </a:p>
        </p:txBody>
      </p:sp>
      <p:sp>
        <p:nvSpPr>
          <p:cNvPr id="3" name="Subtitle 2"/>
          <p:cNvSpPr>
            <a:spLocks noGrp="1"/>
          </p:cNvSpPr>
          <p:nvPr>
            <p:ph type="subTitle" idx="1"/>
          </p:nvPr>
        </p:nvSpPr>
        <p:spPr>
          <a:xfrm>
            <a:off x="1371600" y="3352800"/>
            <a:ext cx="6400800" cy="1752600"/>
          </a:xfrm>
        </p:spPr>
        <p:txBody>
          <a:bodyPr/>
          <a:lstStyle/>
          <a:p>
            <a:r>
              <a:rPr lang="en-US" dirty="0" smtClean="0">
                <a:solidFill>
                  <a:schemeClr val="tx1"/>
                </a:solidFill>
              </a:rPr>
              <a:t>Akbar to Aurangzeb</a:t>
            </a:r>
            <a:endParaRPr lang="en-GB"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F:\Agra\DSCN0643.JPG"/>
          <p:cNvPicPr>
            <a:picLocks noChangeAspect="1" noChangeArrowheads="1"/>
          </p:cNvPicPr>
          <p:nvPr/>
        </p:nvPicPr>
        <p:blipFill>
          <a:blip r:embed="rId2" cstate="print">
            <a:lum bright="40000"/>
          </a:blip>
          <a:srcRect/>
          <a:stretch>
            <a:fillRect/>
          </a:stretch>
        </p:blipFill>
        <p:spPr bwMode="auto">
          <a:xfrm>
            <a:off x="1928950" y="1447799"/>
            <a:ext cx="7215049" cy="5410201"/>
          </a:xfrm>
          <a:prstGeom prst="rect">
            <a:avLst/>
          </a:prstGeom>
          <a:noFill/>
          <a:effectLst>
            <a:softEdge rad="635000"/>
          </a:effectLst>
        </p:spPr>
      </p:pic>
      <p:sp>
        <p:nvSpPr>
          <p:cNvPr id="2" name="Title 1"/>
          <p:cNvSpPr>
            <a:spLocks noGrp="1"/>
          </p:cNvSpPr>
          <p:nvPr>
            <p:ph type="title"/>
          </p:nvPr>
        </p:nvSpPr>
        <p:spPr>
          <a:xfrm>
            <a:off x="457200" y="274638"/>
            <a:ext cx="8229600" cy="715962"/>
          </a:xfrm>
          <a:solidFill>
            <a:schemeClr val="tx2">
              <a:lumMod val="20000"/>
              <a:lumOff val="80000"/>
            </a:schemeClr>
          </a:solidFill>
        </p:spPr>
        <p:txBody>
          <a:bodyPr>
            <a:normAutofit fontScale="90000"/>
          </a:bodyPr>
          <a:lstStyle/>
          <a:p>
            <a:r>
              <a:rPr lang="en-US" dirty="0" smtClean="0">
                <a:solidFill>
                  <a:srgbClr val="7030A0"/>
                </a:solidFill>
                <a:latin typeface="Arial" pitchFamily="34" charset="0"/>
                <a:cs typeface="Arial" pitchFamily="34" charset="0"/>
              </a:rPr>
              <a:t>The </a:t>
            </a:r>
            <a:r>
              <a:rPr lang="en-US" dirty="0" err="1" smtClean="0">
                <a:solidFill>
                  <a:srgbClr val="7030A0"/>
                </a:solidFill>
                <a:latin typeface="Arial" pitchFamily="34" charset="0"/>
                <a:cs typeface="Arial" pitchFamily="34" charset="0"/>
              </a:rPr>
              <a:t>Taj</a:t>
            </a:r>
            <a:r>
              <a:rPr lang="en-US" dirty="0" smtClean="0">
                <a:solidFill>
                  <a:srgbClr val="7030A0"/>
                </a:solidFill>
                <a:latin typeface="Arial" pitchFamily="34" charset="0"/>
                <a:cs typeface="Arial" pitchFamily="34" charset="0"/>
              </a:rPr>
              <a:t> </a:t>
            </a:r>
            <a:r>
              <a:rPr lang="en-US" dirty="0" err="1" smtClean="0">
                <a:solidFill>
                  <a:srgbClr val="7030A0"/>
                </a:solidFill>
                <a:latin typeface="Arial" pitchFamily="34" charset="0"/>
                <a:cs typeface="Arial" pitchFamily="34" charset="0"/>
              </a:rPr>
              <a:t>Mahal</a:t>
            </a:r>
            <a:r>
              <a:rPr lang="en-US" dirty="0" smtClean="0">
                <a:solidFill>
                  <a:srgbClr val="7030A0"/>
                </a:solidFill>
                <a:latin typeface="Arial" pitchFamily="34" charset="0"/>
                <a:cs typeface="Arial" pitchFamily="34" charset="0"/>
              </a:rPr>
              <a:t>- features</a:t>
            </a:r>
            <a:endParaRPr lang="en-GB" dirty="0">
              <a:solidFill>
                <a:srgbClr val="7030A0"/>
              </a:solidFill>
              <a:latin typeface="Arial" pitchFamily="34" charset="0"/>
              <a:cs typeface="Arial" pitchFamily="34" charset="0"/>
            </a:endParaRPr>
          </a:p>
        </p:txBody>
      </p:sp>
      <p:sp>
        <p:nvSpPr>
          <p:cNvPr id="3" name="Content Placeholder 2"/>
          <p:cNvSpPr>
            <a:spLocks noGrp="1"/>
          </p:cNvSpPr>
          <p:nvPr>
            <p:ph idx="1"/>
          </p:nvPr>
        </p:nvSpPr>
        <p:spPr>
          <a:xfrm>
            <a:off x="304800" y="1066800"/>
            <a:ext cx="8534400" cy="5791200"/>
          </a:xfrm>
        </p:spPr>
        <p:txBody>
          <a:bodyPr>
            <a:normAutofit fontScale="92500" lnSpcReduction="20000"/>
          </a:bodyPr>
          <a:lstStyle/>
          <a:p>
            <a:r>
              <a:rPr lang="en-US" sz="2400" dirty="0" smtClean="0">
                <a:latin typeface="Arial" pitchFamily="34" charset="0"/>
                <a:cs typeface="Arial" pitchFamily="34" charset="0"/>
              </a:rPr>
              <a:t>Inspired by the tomb of </a:t>
            </a:r>
            <a:r>
              <a:rPr lang="en-US" sz="2400" dirty="0" err="1" smtClean="0">
                <a:latin typeface="Arial" pitchFamily="34" charset="0"/>
                <a:cs typeface="Arial" pitchFamily="34" charset="0"/>
              </a:rPr>
              <a:t>Humayun</a:t>
            </a:r>
            <a:r>
              <a:rPr lang="en-US" sz="2400" dirty="0">
                <a:latin typeface="Arial" pitchFamily="34" charset="0"/>
                <a:cs typeface="Arial" pitchFamily="34" charset="0"/>
              </a:rPr>
              <a:t> </a:t>
            </a:r>
            <a:r>
              <a:rPr lang="en-US" sz="2400" dirty="0" smtClean="0">
                <a:latin typeface="Arial" pitchFamily="34" charset="0"/>
                <a:cs typeface="Arial" pitchFamily="34" charset="0"/>
              </a:rPr>
              <a:t>at Delhi, it is octagonal in shape, built on a raised square platform and topped by a bulbous dome. However, instead of being placed in the middle of the garden, it is placed at the end. </a:t>
            </a:r>
          </a:p>
          <a:p>
            <a:r>
              <a:rPr lang="en-US" sz="2400" dirty="0" smtClean="0">
                <a:latin typeface="Arial" pitchFamily="34" charset="0"/>
                <a:cs typeface="Arial" pitchFamily="34" charset="0"/>
              </a:rPr>
              <a:t>There is a garden on the same axis to the </a:t>
            </a:r>
            <a:r>
              <a:rPr lang="en-US" sz="2400" dirty="0" err="1" smtClean="0">
                <a:latin typeface="Arial" pitchFamily="34" charset="0"/>
                <a:cs typeface="Arial" pitchFamily="34" charset="0"/>
              </a:rPr>
              <a:t>Taj</a:t>
            </a:r>
            <a:r>
              <a:rPr lang="en-US" sz="2400" dirty="0" smtClean="0">
                <a:latin typeface="Arial" pitchFamily="34" charset="0"/>
                <a:cs typeface="Arial" pitchFamily="34" charset="0"/>
              </a:rPr>
              <a:t> on the other side of the river, thereby making the Yamuna a part of the overall grand design as the river in ‘</a:t>
            </a:r>
            <a:r>
              <a:rPr lang="en-US" sz="2400" dirty="0" err="1" smtClean="0">
                <a:latin typeface="Arial" pitchFamily="34" charset="0"/>
                <a:cs typeface="Arial" pitchFamily="34" charset="0"/>
              </a:rPr>
              <a:t>Jannat</a:t>
            </a:r>
            <a:r>
              <a:rPr lang="en-US" sz="2400" dirty="0" smtClean="0">
                <a:latin typeface="Arial" pitchFamily="34" charset="0"/>
                <a:cs typeface="Arial" pitchFamily="34" charset="0"/>
              </a:rPr>
              <a:t>’(Heaven)</a:t>
            </a:r>
          </a:p>
          <a:p>
            <a:r>
              <a:rPr lang="en-US" sz="2400" dirty="0" smtClean="0">
                <a:latin typeface="Arial" pitchFamily="34" charset="0"/>
                <a:cs typeface="Arial" pitchFamily="34" charset="0"/>
              </a:rPr>
              <a:t>The </a:t>
            </a:r>
            <a:r>
              <a:rPr lang="en-US" sz="2400" dirty="0" smtClean="0">
                <a:latin typeface="Arial" pitchFamily="34" charset="0"/>
                <a:cs typeface="Arial" pitchFamily="34" charset="0"/>
              </a:rPr>
              <a:t>Taj is at the centre of a huge complex of buildings both secular and religious. There is a mosque to the immediate north of the </a:t>
            </a:r>
            <a:r>
              <a:rPr lang="en-US" sz="2400" dirty="0" err="1" smtClean="0">
                <a:latin typeface="Arial" pitchFamily="34" charset="0"/>
                <a:cs typeface="Arial" pitchFamily="34" charset="0"/>
              </a:rPr>
              <a:t>Taj</a:t>
            </a:r>
            <a:r>
              <a:rPr lang="en-US" sz="2400" dirty="0" smtClean="0">
                <a:latin typeface="Arial" pitchFamily="34" charset="0"/>
                <a:cs typeface="Arial" pitchFamily="34" charset="0"/>
              </a:rPr>
              <a:t>, a guesthouse on the south side and pavilions on the side walls. There are four gates to the walled enclosure, three of them false. A broad </a:t>
            </a:r>
            <a:r>
              <a:rPr lang="en-US" sz="2400" dirty="0" smtClean="0">
                <a:latin typeface="Arial" pitchFamily="34" charset="0"/>
                <a:cs typeface="Arial" pitchFamily="34" charset="0"/>
              </a:rPr>
              <a:t>water channel </a:t>
            </a:r>
            <a:r>
              <a:rPr lang="en-US" sz="2400" dirty="0" smtClean="0">
                <a:latin typeface="Arial" pitchFamily="34" charset="0"/>
                <a:cs typeface="Arial" pitchFamily="34" charset="0"/>
              </a:rPr>
              <a:t>with fountains starts near the entrance gate and runs to the platform. </a:t>
            </a:r>
            <a:endParaRPr lang="en-US" sz="2400" dirty="0">
              <a:latin typeface="Arial" pitchFamily="34" charset="0"/>
              <a:cs typeface="Arial" pitchFamily="34" charset="0"/>
            </a:endParaRPr>
          </a:p>
          <a:p>
            <a:r>
              <a:rPr lang="en-US" sz="2400" dirty="0" smtClean="0">
                <a:latin typeface="Arial" pitchFamily="34" charset="0"/>
                <a:cs typeface="Arial" pitchFamily="34" charset="0"/>
              </a:rPr>
              <a:t>The perfect symmetry of the </a:t>
            </a:r>
            <a:r>
              <a:rPr lang="en-US" sz="2400" dirty="0" err="1" smtClean="0">
                <a:latin typeface="Arial" pitchFamily="34" charset="0"/>
                <a:cs typeface="Arial" pitchFamily="34" charset="0"/>
              </a:rPr>
              <a:t>Taj</a:t>
            </a:r>
            <a:r>
              <a:rPr lang="en-US" sz="2400" dirty="0" smtClean="0">
                <a:latin typeface="Arial" pitchFamily="34" charset="0"/>
                <a:cs typeface="Arial" pitchFamily="34" charset="0"/>
              </a:rPr>
              <a:t> is balanced by four  delicately shaped minarets , each placed at the corner of the square platform on which the </a:t>
            </a:r>
            <a:r>
              <a:rPr lang="en-US" sz="2400" dirty="0" err="1" smtClean="0">
                <a:latin typeface="Arial" pitchFamily="34" charset="0"/>
                <a:cs typeface="Arial" pitchFamily="34" charset="0"/>
              </a:rPr>
              <a:t>Taj</a:t>
            </a:r>
            <a:r>
              <a:rPr lang="en-US" sz="2400" dirty="0" smtClean="0">
                <a:latin typeface="Arial" pitchFamily="34" charset="0"/>
                <a:cs typeface="Arial" pitchFamily="34" charset="0"/>
              </a:rPr>
              <a:t> stands. The minarets have been designed with a slight tilt away from the </a:t>
            </a:r>
            <a:r>
              <a:rPr lang="en-US" sz="2400" dirty="0" err="1" smtClean="0">
                <a:latin typeface="Arial" pitchFamily="34" charset="0"/>
                <a:cs typeface="Arial" pitchFamily="34" charset="0"/>
              </a:rPr>
              <a:t>Taj</a:t>
            </a:r>
            <a:r>
              <a:rPr lang="en-US" sz="2400" dirty="0" smtClean="0">
                <a:latin typeface="Arial" pitchFamily="34" charset="0"/>
                <a:cs typeface="Arial" pitchFamily="34" charset="0"/>
              </a:rPr>
              <a:t>, so that in the event of an earthquake they will fall away from the monument. The minaret closest to the mosque is used as a muezzin’s tower to call the faithful for prayers.</a:t>
            </a:r>
          </a:p>
          <a:p>
            <a:pPr>
              <a:buFont typeface="Wingdings" pitchFamily="2" charset="2"/>
              <a:buChar char="v"/>
            </a:pPr>
            <a:endParaRPr lang="en-GB" sz="2400" i="1" u="sn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F:\Agra\DSCN0643.JPG"/>
          <p:cNvPicPr>
            <a:picLocks noChangeAspect="1" noChangeArrowheads="1"/>
          </p:cNvPicPr>
          <p:nvPr/>
        </p:nvPicPr>
        <p:blipFill>
          <a:blip r:embed="rId2" cstate="print">
            <a:lum bright="40000"/>
          </a:blip>
          <a:srcRect/>
          <a:stretch>
            <a:fillRect/>
          </a:stretch>
        </p:blipFill>
        <p:spPr bwMode="auto">
          <a:xfrm>
            <a:off x="1928950" y="1447799"/>
            <a:ext cx="7215049" cy="5410201"/>
          </a:xfrm>
          <a:prstGeom prst="rect">
            <a:avLst/>
          </a:prstGeom>
          <a:noFill/>
          <a:effectLst>
            <a:softEdge rad="635000"/>
          </a:effectLst>
        </p:spPr>
      </p:pic>
      <p:sp>
        <p:nvSpPr>
          <p:cNvPr id="2" name="Title 1"/>
          <p:cNvSpPr>
            <a:spLocks noGrp="1"/>
          </p:cNvSpPr>
          <p:nvPr>
            <p:ph type="title"/>
          </p:nvPr>
        </p:nvSpPr>
        <p:spPr>
          <a:xfrm>
            <a:off x="457200" y="274638"/>
            <a:ext cx="8229600" cy="715962"/>
          </a:xfrm>
          <a:solidFill>
            <a:schemeClr val="tx2">
              <a:lumMod val="20000"/>
              <a:lumOff val="80000"/>
            </a:schemeClr>
          </a:solidFill>
        </p:spPr>
        <p:txBody>
          <a:bodyPr>
            <a:normAutofit fontScale="90000"/>
          </a:bodyPr>
          <a:lstStyle/>
          <a:p>
            <a:r>
              <a:rPr lang="en-US" dirty="0" smtClean="0">
                <a:solidFill>
                  <a:srgbClr val="7030A0"/>
                </a:solidFill>
                <a:latin typeface="Arial" pitchFamily="34" charset="0"/>
                <a:cs typeface="Arial" pitchFamily="34" charset="0"/>
              </a:rPr>
              <a:t>The </a:t>
            </a:r>
            <a:r>
              <a:rPr lang="en-US" dirty="0" err="1" smtClean="0">
                <a:solidFill>
                  <a:srgbClr val="7030A0"/>
                </a:solidFill>
                <a:latin typeface="Arial" pitchFamily="34" charset="0"/>
                <a:cs typeface="Arial" pitchFamily="34" charset="0"/>
              </a:rPr>
              <a:t>Taj</a:t>
            </a:r>
            <a:r>
              <a:rPr lang="en-US" dirty="0" smtClean="0">
                <a:solidFill>
                  <a:srgbClr val="7030A0"/>
                </a:solidFill>
                <a:latin typeface="Arial" pitchFamily="34" charset="0"/>
                <a:cs typeface="Arial" pitchFamily="34" charset="0"/>
              </a:rPr>
              <a:t> </a:t>
            </a:r>
            <a:r>
              <a:rPr lang="en-US" dirty="0" err="1" smtClean="0">
                <a:solidFill>
                  <a:srgbClr val="7030A0"/>
                </a:solidFill>
                <a:latin typeface="Arial" pitchFamily="34" charset="0"/>
                <a:cs typeface="Arial" pitchFamily="34" charset="0"/>
              </a:rPr>
              <a:t>Mahal</a:t>
            </a:r>
            <a:r>
              <a:rPr lang="en-US" dirty="0" smtClean="0">
                <a:solidFill>
                  <a:srgbClr val="7030A0"/>
                </a:solidFill>
                <a:latin typeface="Arial" pitchFamily="34" charset="0"/>
                <a:cs typeface="Arial" pitchFamily="34" charset="0"/>
              </a:rPr>
              <a:t>- features contd..</a:t>
            </a:r>
            <a:endParaRPr lang="en-GB" dirty="0">
              <a:solidFill>
                <a:srgbClr val="7030A0"/>
              </a:solidFill>
              <a:latin typeface="Arial" pitchFamily="34" charset="0"/>
              <a:cs typeface="Arial" pitchFamily="34" charset="0"/>
            </a:endParaRPr>
          </a:p>
        </p:txBody>
      </p:sp>
      <p:sp>
        <p:nvSpPr>
          <p:cNvPr id="3" name="Content Placeholder 2"/>
          <p:cNvSpPr>
            <a:spLocks noGrp="1"/>
          </p:cNvSpPr>
          <p:nvPr>
            <p:ph idx="1"/>
          </p:nvPr>
        </p:nvSpPr>
        <p:spPr>
          <a:xfrm>
            <a:off x="304800" y="1066800"/>
            <a:ext cx="8534400" cy="5562600"/>
          </a:xfrm>
        </p:spPr>
        <p:txBody>
          <a:bodyPr>
            <a:normAutofit fontScale="85000" lnSpcReduction="10000"/>
          </a:bodyPr>
          <a:lstStyle/>
          <a:p>
            <a:r>
              <a:rPr lang="en-US" sz="2400" dirty="0" smtClean="0">
                <a:latin typeface="Arial" pitchFamily="34" charset="0"/>
                <a:cs typeface="Arial" pitchFamily="34" charset="0"/>
              </a:rPr>
              <a:t>The garden is in typical Mughal ‘</a:t>
            </a:r>
            <a:r>
              <a:rPr lang="en-US" sz="2400" dirty="0" err="1" smtClean="0">
                <a:latin typeface="Arial" pitchFamily="34" charset="0"/>
                <a:cs typeface="Arial" pitchFamily="34" charset="0"/>
              </a:rPr>
              <a:t>charbagh</a:t>
            </a:r>
            <a:r>
              <a:rPr lang="en-US" sz="2400" dirty="0" smtClean="0">
                <a:latin typeface="Arial" pitchFamily="34" charset="0"/>
                <a:cs typeface="Arial" pitchFamily="34" charset="0"/>
              </a:rPr>
              <a:t>’ style (square garden, partitioned into four equal sections by water courses or walking paths) Originally, beds planted with flowers of various kinds and fruit trees contributed to the image of Paradise (</a:t>
            </a:r>
            <a:r>
              <a:rPr lang="en-US" sz="2400" dirty="0" err="1" smtClean="0">
                <a:latin typeface="Arial" pitchFamily="34" charset="0"/>
                <a:cs typeface="Arial" pitchFamily="34" charset="0"/>
              </a:rPr>
              <a:t>Jannat</a:t>
            </a:r>
            <a:r>
              <a:rPr lang="en-US" sz="2400" dirty="0" smtClean="0">
                <a:latin typeface="Arial" pitchFamily="34" charset="0"/>
                <a:cs typeface="Arial" pitchFamily="34" charset="0"/>
              </a:rPr>
              <a:t>) as evoked by the Koran.</a:t>
            </a:r>
          </a:p>
          <a:p>
            <a:r>
              <a:rPr lang="en-US" sz="2400" dirty="0" smtClean="0">
                <a:latin typeface="Arial" pitchFamily="34" charset="0"/>
                <a:cs typeface="Arial" pitchFamily="34" charset="0"/>
              </a:rPr>
              <a:t>The allusion to Paradise is also stressed by the </a:t>
            </a:r>
            <a:r>
              <a:rPr lang="en-US" sz="2400" dirty="0" err="1" smtClean="0">
                <a:latin typeface="Arial" pitchFamily="34" charset="0"/>
                <a:cs typeface="Arial" pitchFamily="34" charset="0"/>
              </a:rPr>
              <a:t>pietra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dura</a:t>
            </a:r>
            <a:r>
              <a:rPr lang="en-US" sz="2400" dirty="0" smtClean="0">
                <a:latin typeface="Arial" pitchFamily="34" charset="0"/>
                <a:cs typeface="Arial" pitchFamily="34" charset="0"/>
              </a:rPr>
              <a:t> etchings of flowers and foliated scrolls in semi-precious stones that adorn the inner walls of the </a:t>
            </a:r>
            <a:r>
              <a:rPr lang="en-US" sz="2400" dirty="0" err="1" smtClean="0">
                <a:latin typeface="Arial" pitchFamily="34" charset="0"/>
                <a:cs typeface="Arial" pitchFamily="34" charset="0"/>
              </a:rPr>
              <a:t>Taj</a:t>
            </a:r>
            <a:r>
              <a:rPr lang="en-US" sz="2400" dirty="0" smtClean="0">
                <a:latin typeface="Arial" pitchFamily="34" charset="0"/>
                <a:cs typeface="Arial" pitchFamily="34" charset="0"/>
              </a:rPr>
              <a:t>. The inner sanctum at one time also had precious stones, gold and silver wall linings, much of it was looted through the centuries leaving the </a:t>
            </a:r>
            <a:r>
              <a:rPr lang="en-US" sz="2400" dirty="0" err="1" smtClean="0">
                <a:latin typeface="Arial" pitchFamily="34" charset="0"/>
                <a:cs typeface="Arial" pitchFamily="34" charset="0"/>
              </a:rPr>
              <a:t>Taj</a:t>
            </a:r>
            <a:r>
              <a:rPr lang="en-US" sz="2400" dirty="0" smtClean="0">
                <a:latin typeface="Arial" pitchFamily="34" charset="0"/>
                <a:cs typeface="Arial" pitchFamily="34" charset="0"/>
              </a:rPr>
              <a:t> even more beautiful in its white simplicity.</a:t>
            </a:r>
          </a:p>
          <a:p>
            <a:r>
              <a:rPr lang="en-US" sz="2400" dirty="0" smtClean="0">
                <a:latin typeface="Arial" pitchFamily="34" charset="0"/>
                <a:cs typeface="Arial" pitchFamily="34" charset="0"/>
              </a:rPr>
              <a:t>The main hall, where the cenotaphs of Shah </a:t>
            </a:r>
            <a:r>
              <a:rPr lang="en-US" sz="2400" dirty="0" err="1" smtClean="0">
                <a:latin typeface="Arial" pitchFamily="34" charset="0"/>
                <a:cs typeface="Arial" pitchFamily="34" charset="0"/>
              </a:rPr>
              <a:t>Jehan</a:t>
            </a:r>
            <a:r>
              <a:rPr lang="en-US" sz="2400" dirty="0" smtClean="0">
                <a:latin typeface="Arial" pitchFamily="34" charset="0"/>
                <a:cs typeface="Arial" pitchFamily="34" charset="0"/>
              </a:rPr>
              <a:t> and </a:t>
            </a:r>
            <a:r>
              <a:rPr lang="en-US" sz="2400" dirty="0" err="1" smtClean="0">
                <a:latin typeface="Arial" pitchFamily="34" charset="0"/>
                <a:cs typeface="Arial" pitchFamily="34" charset="0"/>
              </a:rPr>
              <a:t>Mumtaz</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Mahal</a:t>
            </a:r>
            <a:r>
              <a:rPr lang="en-US" sz="2400" dirty="0" smtClean="0">
                <a:latin typeface="Arial" pitchFamily="34" charset="0"/>
                <a:cs typeface="Arial" pitchFamily="34" charset="0"/>
              </a:rPr>
              <a:t> are placed, is octagonal in shape evoking the eight gardens of Paradise(</a:t>
            </a:r>
            <a:r>
              <a:rPr lang="en-US" sz="2400" dirty="0" err="1" smtClean="0">
                <a:latin typeface="Arial" pitchFamily="34" charset="0"/>
                <a:cs typeface="Arial" pitchFamily="34" charset="0"/>
              </a:rPr>
              <a:t>Jannat</a:t>
            </a:r>
            <a:r>
              <a:rPr lang="en-US" sz="2400" dirty="0" smtClean="0">
                <a:latin typeface="Arial" pitchFamily="34" charset="0"/>
                <a:cs typeface="Arial" pitchFamily="34" charset="0"/>
              </a:rPr>
              <a:t>). The real tombs are in an underground chamber below the main hall. </a:t>
            </a:r>
          </a:p>
          <a:p>
            <a:r>
              <a:rPr lang="en-US" sz="2400" dirty="0" smtClean="0">
                <a:latin typeface="Arial" pitchFamily="34" charset="0"/>
                <a:cs typeface="Arial" pitchFamily="34" charset="0"/>
              </a:rPr>
              <a:t>The </a:t>
            </a:r>
            <a:r>
              <a:rPr lang="en-US" sz="2400" dirty="0" err="1" smtClean="0">
                <a:latin typeface="Arial" pitchFamily="34" charset="0"/>
                <a:cs typeface="Arial" pitchFamily="34" charset="0"/>
              </a:rPr>
              <a:t>Taj’s</a:t>
            </a:r>
            <a:r>
              <a:rPr lang="en-US" sz="2400" dirty="0" smtClean="0">
                <a:latin typeface="Arial" pitchFamily="34" charset="0"/>
                <a:cs typeface="Arial" pitchFamily="34" charset="0"/>
              </a:rPr>
              <a:t> perfect symmetry was broken when Shah </a:t>
            </a:r>
            <a:r>
              <a:rPr lang="en-US" sz="2400" dirty="0" err="1" smtClean="0">
                <a:latin typeface="Arial" pitchFamily="34" charset="0"/>
                <a:cs typeface="Arial" pitchFamily="34" charset="0"/>
              </a:rPr>
              <a:t>Jehan</a:t>
            </a:r>
            <a:r>
              <a:rPr lang="en-US" sz="2400" dirty="0" smtClean="0">
                <a:latin typeface="Arial" pitchFamily="34" charset="0"/>
                <a:cs typeface="Arial" pitchFamily="34" charset="0"/>
              </a:rPr>
              <a:t> was laid to rest by his wife’s side. </a:t>
            </a:r>
          </a:p>
          <a:p>
            <a:r>
              <a:rPr lang="en-US" sz="2400" dirty="0" smtClean="0">
                <a:latin typeface="Arial" pitchFamily="34" charset="0"/>
                <a:cs typeface="Arial" pitchFamily="34" charset="0"/>
              </a:rPr>
              <a:t>The </a:t>
            </a:r>
            <a:r>
              <a:rPr lang="en-US" sz="2400" dirty="0" err="1" smtClean="0">
                <a:latin typeface="Arial" pitchFamily="34" charset="0"/>
                <a:cs typeface="Arial" pitchFamily="34" charset="0"/>
              </a:rPr>
              <a:t>Taj</a:t>
            </a:r>
            <a:r>
              <a:rPr lang="en-US" sz="2400" dirty="0" smtClean="0">
                <a:latin typeface="Arial" pitchFamily="34" charset="0"/>
                <a:cs typeface="Arial" pitchFamily="34" charset="0"/>
              </a:rPr>
              <a:t> is not a solid marble building. The marble is used as outer cladding on an internal brick structure. The marble is unique in its whiteness and is from </a:t>
            </a:r>
            <a:r>
              <a:rPr lang="en-US" sz="2400" dirty="0" err="1" smtClean="0">
                <a:latin typeface="Arial" pitchFamily="34" charset="0"/>
                <a:cs typeface="Arial" pitchFamily="34" charset="0"/>
              </a:rPr>
              <a:t>Makrana</a:t>
            </a:r>
            <a:r>
              <a:rPr lang="en-US" sz="2400" dirty="0" smtClean="0">
                <a:latin typeface="Arial" pitchFamily="34" charset="0"/>
                <a:cs typeface="Arial" pitchFamily="34" charset="0"/>
              </a:rPr>
              <a:t> in Rajasthan.</a:t>
            </a: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pPr>
              <a:buFont typeface="Wingdings" pitchFamily="2" charset="2"/>
              <a:buChar char="v"/>
            </a:pPr>
            <a:endParaRPr lang="en-GB" sz="2400" i="1" u="sn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0639.JPG"/>
          <p:cNvPicPr>
            <a:picLocks noChangeAspect="1"/>
          </p:cNvPicPr>
          <p:nvPr/>
        </p:nvPicPr>
        <p:blipFill>
          <a:blip r:embed="rId2" cstate="print">
            <a:lum bright="10000"/>
          </a:blip>
          <a:stretch>
            <a:fillRect/>
          </a:stretch>
        </p:blipFill>
        <p:spPr>
          <a:xfrm>
            <a:off x="406400" y="342900"/>
            <a:ext cx="8280400" cy="6210300"/>
          </a:xfrm>
          <a:prstGeom prst="rect">
            <a:avLst/>
          </a:prstGeom>
          <a:ln w="228600" cap="sq" cmpd="thickThin">
            <a:solidFill>
              <a:srgbClr val="9A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Jama Masjid &amp; Red Fort, June 2010\DSCN0872.JPG"/>
          <p:cNvPicPr>
            <a:picLocks noChangeAspect="1" noChangeArrowheads="1"/>
          </p:cNvPicPr>
          <p:nvPr/>
        </p:nvPicPr>
        <p:blipFill>
          <a:blip r:embed="rId2" cstate="print"/>
          <a:srcRect/>
          <a:stretch>
            <a:fillRect/>
          </a:stretch>
        </p:blipFill>
        <p:spPr bwMode="auto">
          <a:xfrm>
            <a:off x="0" y="0"/>
            <a:ext cx="4745555" cy="3559166"/>
          </a:xfrm>
          <a:prstGeom prst="rect">
            <a:avLst/>
          </a:prstGeom>
          <a:noFill/>
        </p:spPr>
      </p:pic>
      <p:sp>
        <p:nvSpPr>
          <p:cNvPr id="2" name="Title 1"/>
          <p:cNvSpPr>
            <a:spLocks noGrp="1"/>
          </p:cNvSpPr>
          <p:nvPr>
            <p:ph type="title"/>
          </p:nvPr>
        </p:nvSpPr>
        <p:spPr>
          <a:xfrm>
            <a:off x="4724400" y="152400"/>
            <a:ext cx="3962400" cy="838200"/>
          </a:xfrm>
          <a:solidFill>
            <a:schemeClr val="accent1">
              <a:lumMod val="20000"/>
              <a:lumOff val="80000"/>
            </a:schemeClr>
          </a:solidFill>
        </p:spPr>
        <p:txBody>
          <a:bodyPr>
            <a:normAutofit/>
          </a:bodyPr>
          <a:lstStyle/>
          <a:p>
            <a:r>
              <a:rPr lang="en-US" dirty="0" smtClean="0">
                <a:solidFill>
                  <a:srgbClr val="7030A0"/>
                </a:solidFill>
                <a:latin typeface="Arial" pitchFamily="34" charset="0"/>
                <a:cs typeface="Arial" pitchFamily="34" charset="0"/>
              </a:rPr>
              <a:t>Aurangzeb</a:t>
            </a:r>
            <a:endParaRPr lang="en-GB" dirty="0">
              <a:solidFill>
                <a:srgbClr val="7030A0"/>
              </a:solidFill>
              <a:latin typeface="Arial" pitchFamily="34" charset="0"/>
              <a:cs typeface="Arial" pitchFamily="34" charset="0"/>
            </a:endParaRPr>
          </a:p>
        </p:txBody>
      </p:sp>
      <p:sp>
        <p:nvSpPr>
          <p:cNvPr id="3" name="Content Placeholder 2"/>
          <p:cNvSpPr>
            <a:spLocks noGrp="1"/>
          </p:cNvSpPr>
          <p:nvPr>
            <p:ph idx="1"/>
          </p:nvPr>
        </p:nvSpPr>
        <p:spPr>
          <a:xfrm>
            <a:off x="0" y="3733800"/>
            <a:ext cx="3657600" cy="2895600"/>
          </a:xfrm>
        </p:spPr>
        <p:txBody>
          <a:bodyPr>
            <a:normAutofit/>
          </a:bodyPr>
          <a:lstStyle/>
          <a:p>
            <a:r>
              <a:rPr lang="en-US" sz="2000" dirty="0" smtClean="0">
                <a:latin typeface="Arial" pitchFamily="34" charset="0"/>
                <a:cs typeface="Arial" pitchFamily="34" charset="0"/>
              </a:rPr>
              <a:t>Aurangzeb’s contributions to architecture are few in comparison to his predecessors.</a:t>
            </a:r>
          </a:p>
          <a:p>
            <a:r>
              <a:rPr lang="en-US" sz="2000" dirty="0" smtClean="0">
                <a:latin typeface="Arial" pitchFamily="34" charset="0"/>
                <a:cs typeface="Arial" pitchFamily="34" charset="0"/>
              </a:rPr>
              <a:t>He constructed the beautiful </a:t>
            </a:r>
            <a:r>
              <a:rPr lang="en-US" sz="2000" dirty="0" err="1" smtClean="0">
                <a:latin typeface="Arial" pitchFamily="34" charset="0"/>
                <a:cs typeface="Arial" pitchFamily="34" charset="0"/>
              </a:rPr>
              <a:t>Moti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Masjid</a:t>
            </a:r>
            <a:r>
              <a:rPr lang="en-US" sz="2000" dirty="0" smtClean="0">
                <a:latin typeface="Arial" pitchFamily="34" charset="0"/>
                <a:cs typeface="Arial" pitchFamily="34" charset="0"/>
              </a:rPr>
              <a:t> in the Red Fort (above) and a tomb for his queen at Aurangabad (right)</a:t>
            </a:r>
            <a:endParaRPr lang="en-GB" sz="2000" dirty="0">
              <a:latin typeface="Arial" pitchFamily="34" charset="0"/>
              <a:cs typeface="Arial" pitchFamily="34" charset="0"/>
            </a:endParaRPr>
          </a:p>
        </p:txBody>
      </p:sp>
      <p:pic>
        <p:nvPicPr>
          <p:cNvPr id="4099" name="Picture 3" descr="D:\Saurabh\My Pictures\India Travel, 2010\Aurangabad, Dec 2010\DSCN0418.JPG"/>
          <p:cNvPicPr>
            <a:picLocks noChangeAspect="1" noChangeArrowheads="1"/>
          </p:cNvPicPr>
          <p:nvPr/>
        </p:nvPicPr>
        <p:blipFill>
          <a:blip r:embed="rId3" cstate="print"/>
          <a:srcRect/>
          <a:stretch>
            <a:fillRect/>
          </a:stretch>
        </p:blipFill>
        <p:spPr bwMode="auto">
          <a:xfrm>
            <a:off x="3657600" y="2743200"/>
            <a:ext cx="5486400" cy="4114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N0911.JPG"/>
          <p:cNvPicPr>
            <a:picLocks noChangeAspect="1"/>
          </p:cNvPicPr>
          <p:nvPr/>
        </p:nvPicPr>
        <p:blipFill>
          <a:blip r:embed="rId3" cstate="print"/>
          <a:stretch>
            <a:fillRect/>
          </a:stretch>
        </p:blipFill>
        <p:spPr>
          <a:xfrm>
            <a:off x="152400" y="114300"/>
            <a:ext cx="8991600" cy="6743700"/>
          </a:xfrm>
          <a:prstGeom prst="rect">
            <a:avLst/>
          </a:prstGeom>
          <a:effectLst>
            <a:softEdge rad="127000"/>
          </a:effectLst>
        </p:spPr>
      </p:pic>
      <p:sp>
        <p:nvSpPr>
          <p:cNvPr id="2" name="Title 1"/>
          <p:cNvSpPr>
            <a:spLocks noGrp="1"/>
          </p:cNvSpPr>
          <p:nvPr>
            <p:ph type="title"/>
          </p:nvPr>
        </p:nvSpPr>
        <p:spPr>
          <a:xfrm>
            <a:off x="228600" y="274638"/>
            <a:ext cx="3276600" cy="6354762"/>
          </a:xfrm>
        </p:spPr>
        <p:txBody>
          <a:bodyPr>
            <a:normAutofit/>
          </a:bodyPr>
          <a:lstStyle/>
          <a:p>
            <a:pPr>
              <a:defRPr/>
            </a:pPr>
            <a:r>
              <a:rPr lang="en-US" sz="2800" b="1" dirty="0" err="1" smtClean="0">
                <a:solidFill>
                  <a:schemeClr val="bg1"/>
                </a:solidFill>
              </a:rPr>
              <a:t>Humayun’s</a:t>
            </a:r>
            <a:r>
              <a:rPr lang="en-US" sz="2800" b="1" dirty="0" smtClean="0">
                <a:solidFill>
                  <a:schemeClr val="bg1"/>
                </a:solidFill>
              </a:rPr>
              <a:t> Tomb</a:t>
            </a:r>
            <a:r>
              <a:rPr lang="en-US" sz="2400" dirty="0" smtClean="0">
                <a:solidFill>
                  <a:schemeClr val="bg1"/>
                </a:solidFill>
              </a:rPr>
              <a:t>, </a:t>
            </a:r>
            <a:r>
              <a:rPr lang="en-US" sz="2400" i="1" dirty="0" smtClean="0">
                <a:solidFill>
                  <a:schemeClr val="bg1"/>
                </a:solidFill>
              </a:rPr>
              <a:t>at Delhi- the first of the great Mughal monuments that marks them out for greatness. The Mughal legacy continues in India – its beautiful monuments, gardens and forts not only aid the local economy through tourism, but through the </a:t>
            </a:r>
            <a:r>
              <a:rPr lang="en-US" sz="2400" i="1" dirty="0" err="1" smtClean="0">
                <a:solidFill>
                  <a:schemeClr val="bg1"/>
                </a:solidFill>
              </a:rPr>
              <a:t>Taj</a:t>
            </a:r>
            <a:r>
              <a:rPr lang="en-US" sz="2400" i="1" dirty="0" smtClean="0">
                <a:solidFill>
                  <a:schemeClr val="bg1"/>
                </a:solidFill>
              </a:rPr>
              <a:t> </a:t>
            </a:r>
            <a:r>
              <a:rPr lang="en-US" sz="2400" i="1" dirty="0" err="1" smtClean="0">
                <a:solidFill>
                  <a:schemeClr val="bg1"/>
                </a:solidFill>
              </a:rPr>
              <a:t>Mahal</a:t>
            </a:r>
            <a:r>
              <a:rPr lang="en-US" sz="2400" i="1" dirty="0" smtClean="0">
                <a:solidFill>
                  <a:schemeClr val="bg1"/>
                </a:solidFill>
              </a:rPr>
              <a:t> define India’s image to the global community and to Indians themselves.</a:t>
            </a:r>
            <a:endParaRPr lang="en-GB" sz="2400" i="1" dirty="0">
              <a:solidFill>
                <a:schemeClr val="bg1"/>
              </a:solidFill>
            </a:endParaRPr>
          </a:p>
        </p:txBody>
      </p:sp>
      <p:sp>
        <p:nvSpPr>
          <p:cNvPr id="4" name="Rectangle 3"/>
          <p:cNvSpPr/>
          <p:nvPr/>
        </p:nvSpPr>
        <p:spPr>
          <a:xfrm>
            <a:off x="6172200" y="304800"/>
            <a:ext cx="2743200" cy="4708981"/>
          </a:xfrm>
          <a:prstGeom prst="rect">
            <a:avLst/>
          </a:prstGeom>
        </p:spPr>
        <p:txBody>
          <a:bodyPr wrap="square">
            <a:spAutoFit/>
          </a:bodyPr>
          <a:lstStyle/>
          <a:p>
            <a:r>
              <a:rPr lang="en-IN" sz="2000" dirty="0" smtClean="0">
                <a:solidFill>
                  <a:srgbClr val="FFFF00"/>
                </a:solidFill>
              </a:rPr>
              <a:t>Humayun’s tomb in Delhi is an early example- octagonal shaped resting on a huge square platform in the middle of a four-sectioned garden(</a:t>
            </a:r>
            <a:r>
              <a:rPr lang="en-IN" sz="2000" dirty="0" err="1" smtClean="0">
                <a:solidFill>
                  <a:srgbClr val="FFFF00"/>
                </a:solidFill>
              </a:rPr>
              <a:t>charbagh</a:t>
            </a:r>
            <a:r>
              <a:rPr lang="en-IN" sz="2000" dirty="0" smtClean="0">
                <a:solidFill>
                  <a:srgbClr val="FFFF00"/>
                </a:solidFill>
              </a:rPr>
              <a:t>), topped by a huge dome; with a water channel running in the middle in a straight line on either side and reflecting the monument in its almost still waters.</a:t>
            </a:r>
            <a:endParaRPr lang="en-IN" sz="2000"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akbar"/>
          <p:cNvPicPr>
            <a:picLocks noChangeAspect="1" noChangeArrowheads="1"/>
          </p:cNvPicPr>
          <p:nvPr/>
        </p:nvPicPr>
        <p:blipFill>
          <a:blip r:embed="rId2" cstate="print"/>
          <a:srcRect/>
          <a:stretch>
            <a:fillRect/>
          </a:stretch>
        </p:blipFill>
        <p:spPr>
          <a:xfrm>
            <a:off x="152400" y="1295400"/>
            <a:ext cx="3429000" cy="4572000"/>
          </a:xfrm>
          <a:prstGeom prst="rect">
            <a:avLst/>
          </a:prstGeom>
          <a:noFill/>
          <a:effectLst>
            <a:softEdge rad="635000"/>
          </a:effectLst>
        </p:spPr>
      </p:pic>
      <p:sp>
        <p:nvSpPr>
          <p:cNvPr id="2" name="Title 1"/>
          <p:cNvSpPr>
            <a:spLocks noGrp="1"/>
          </p:cNvSpPr>
          <p:nvPr>
            <p:ph type="title"/>
          </p:nvPr>
        </p:nvSpPr>
        <p:spPr>
          <a:xfrm>
            <a:off x="457200" y="274638"/>
            <a:ext cx="8229600" cy="715962"/>
          </a:xfrm>
          <a:solidFill>
            <a:schemeClr val="accent1">
              <a:lumMod val="20000"/>
              <a:lumOff val="80000"/>
            </a:schemeClr>
          </a:solidFill>
        </p:spPr>
        <p:txBody>
          <a:bodyPr>
            <a:normAutofit fontScale="90000"/>
          </a:bodyPr>
          <a:lstStyle/>
          <a:p>
            <a:r>
              <a:rPr lang="en-US" b="1" dirty="0" smtClean="0">
                <a:solidFill>
                  <a:srgbClr val="7030A0"/>
                </a:solidFill>
                <a:latin typeface="Arial" pitchFamily="34" charset="0"/>
                <a:cs typeface="Arial" pitchFamily="34" charset="0"/>
              </a:rPr>
              <a:t>Akbar’s Contribution</a:t>
            </a:r>
            <a:endParaRPr lang="en-GB" b="1" dirty="0">
              <a:solidFill>
                <a:srgbClr val="7030A0"/>
              </a:solidFill>
              <a:latin typeface="Arial" pitchFamily="34" charset="0"/>
              <a:cs typeface="Arial" pitchFamily="34" charset="0"/>
            </a:endParaRPr>
          </a:p>
        </p:txBody>
      </p:sp>
      <p:sp>
        <p:nvSpPr>
          <p:cNvPr id="3" name="Content Placeholder 2"/>
          <p:cNvSpPr>
            <a:spLocks noGrp="1"/>
          </p:cNvSpPr>
          <p:nvPr>
            <p:ph idx="1"/>
          </p:nvPr>
        </p:nvSpPr>
        <p:spPr>
          <a:xfrm>
            <a:off x="2057400" y="1066800"/>
            <a:ext cx="6781800" cy="5791200"/>
          </a:xfrm>
        </p:spPr>
        <p:txBody>
          <a:bodyPr>
            <a:normAutofit/>
          </a:bodyPr>
          <a:lstStyle/>
          <a:p>
            <a:r>
              <a:rPr lang="en-US" sz="2400" dirty="0" smtClean="0">
                <a:latin typeface="Arial" pitchFamily="34" charset="0"/>
                <a:cs typeface="Arial" pitchFamily="34" charset="0"/>
              </a:rPr>
              <a:t>Mughal architecture begins with Akbar</a:t>
            </a:r>
          </a:p>
          <a:p>
            <a:r>
              <a:rPr lang="en-US" sz="2400" dirty="0" smtClean="0">
                <a:latin typeface="Arial" pitchFamily="34" charset="0"/>
                <a:cs typeface="Arial" pitchFamily="34" charset="0"/>
              </a:rPr>
              <a:t>It is a blend of Persian and Hindu styles</a:t>
            </a:r>
          </a:p>
          <a:p>
            <a:r>
              <a:rPr lang="en-US" sz="2400" dirty="0" smtClean="0">
                <a:latin typeface="Arial" pitchFamily="34" charset="0"/>
                <a:cs typeface="Arial" pitchFamily="34" charset="0"/>
              </a:rPr>
              <a:t>Most of Akbar’s buildings are in red sandstone</a:t>
            </a:r>
          </a:p>
          <a:p>
            <a:r>
              <a:rPr lang="en-US" sz="2400" dirty="0" smtClean="0">
                <a:latin typeface="Arial" pitchFamily="34" charset="0"/>
                <a:cs typeface="Arial" pitchFamily="34" charset="0"/>
              </a:rPr>
              <a:t>In </a:t>
            </a:r>
            <a:r>
              <a:rPr lang="en-US" sz="2400" dirty="0" smtClean="0">
                <a:latin typeface="Arial" pitchFamily="34" charset="0"/>
                <a:cs typeface="Arial" pitchFamily="34" charset="0"/>
              </a:rPr>
              <a:t>1565 A.D. Akbar started the construction of the massive Agra Fort.</a:t>
            </a:r>
          </a:p>
          <a:p>
            <a:r>
              <a:rPr lang="en-US" sz="2400" dirty="0" smtClean="0">
                <a:latin typeface="Arial" pitchFamily="34" charset="0"/>
                <a:cs typeface="Arial" pitchFamily="34" charset="0"/>
              </a:rPr>
              <a:t>His most magnificent legacy is the new capital he built at </a:t>
            </a:r>
            <a:r>
              <a:rPr lang="en-US" sz="2400" dirty="0" err="1" smtClean="0">
                <a:latin typeface="Arial" pitchFamily="34" charset="0"/>
                <a:cs typeface="Arial" pitchFamily="34" charset="0"/>
              </a:rPr>
              <a:t>Fatehpur</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Sikri</a:t>
            </a:r>
            <a:r>
              <a:rPr lang="en-US" sz="2400" dirty="0" smtClean="0">
                <a:latin typeface="Arial" pitchFamily="34" charset="0"/>
                <a:cs typeface="Arial" pitchFamily="34" charset="0"/>
              </a:rPr>
              <a:t>, 40 </a:t>
            </a:r>
            <a:r>
              <a:rPr lang="en-US" sz="2400" dirty="0" err="1" smtClean="0">
                <a:latin typeface="Arial" pitchFamily="34" charset="0"/>
                <a:cs typeface="Arial" pitchFamily="34" charset="0"/>
              </a:rPr>
              <a:t>kms</a:t>
            </a:r>
            <a:r>
              <a:rPr lang="en-US" sz="2400" dirty="0" smtClean="0">
                <a:latin typeface="Arial" pitchFamily="34" charset="0"/>
                <a:cs typeface="Arial" pitchFamily="34" charset="0"/>
              </a:rPr>
              <a:t> from Agra; it had to be abandoned in his life time because of lack of water; buildings consist of palaces, courtyards,  reflecting pools, tombs and the Jami Mosque.</a:t>
            </a:r>
          </a:p>
          <a:p>
            <a:r>
              <a:rPr lang="en-US" sz="2400" dirty="0" smtClean="0">
                <a:latin typeface="Arial" pitchFamily="34" charset="0"/>
                <a:cs typeface="Arial" pitchFamily="34" charset="0"/>
              </a:rPr>
              <a:t>Construction of his tomb began in his reign but was completed by </a:t>
            </a:r>
            <a:r>
              <a:rPr lang="en-US" sz="2400" dirty="0" err="1" smtClean="0">
                <a:latin typeface="Arial" pitchFamily="34" charset="0"/>
                <a:cs typeface="Arial" pitchFamily="34" charset="0"/>
              </a:rPr>
              <a:t>Jehangir</a:t>
            </a:r>
            <a:r>
              <a:rPr lang="en-US" sz="2400" dirty="0" smtClean="0">
                <a:latin typeface="Arial" pitchFamily="34" charset="0"/>
                <a:cs typeface="Arial" pitchFamily="34" charset="0"/>
              </a:rPr>
              <a:t>. </a:t>
            </a:r>
          </a:p>
          <a:p>
            <a:endParaRPr lang="en-GB"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gra\DSCN0687.JPG"/>
          <p:cNvPicPr>
            <a:picLocks noChangeAspect="1" noChangeArrowheads="1"/>
          </p:cNvPicPr>
          <p:nvPr/>
        </p:nvPicPr>
        <p:blipFill>
          <a:blip r:embed="rId2" cstate="print"/>
          <a:srcRect/>
          <a:stretch>
            <a:fillRect/>
          </a:stretch>
        </p:blipFill>
        <p:spPr bwMode="auto">
          <a:xfrm>
            <a:off x="533400" y="152400"/>
            <a:ext cx="8001000" cy="5105400"/>
          </a:xfrm>
          <a:prstGeom prst="rect">
            <a:avLst/>
          </a:prstGeom>
          <a:noFill/>
        </p:spPr>
      </p:pic>
      <p:sp>
        <p:nvSpPr>
          <p:cNvPr id="2" name="Title 1"/>
          <p:cNvSpPr>
            <a:spLocks noGrp="1"/>
          </p:cNvSpPr>
          <p:nvPr>
            <p:ph type="title"/>
          </p:nvPr>
        </p:nvSpPr>
        <p:spPr>
          <a:xfrm>
            <a:off x="457200" y="274638"/>
            <a:ext cx="8229600" cy="944562"/>
          </a:xfrm>
        </p:spPr>
        <p:txBody>
          <a:bodyPr/>
          <a:lstStyle/>
          <a:p>
            <a:r>
              <a:rPr lang="en-US" dirty="0" smtClean="0"/>
              <a:t>The Agra Fort</a:t>
            </a:r>
            <a:endParaRPr lang="en-GB" dirty="0"/>
          </a:p>
        </p:txBody>
      </p:sp>
      <p:sp>
        <p:nvSpPr>
          <p:cNvPr id="3" name="Content Placeholder 2"/>
          <p:cNvSpPr>
            <a:spLocks noGrp="1"/>
          </p:cNvSpPr>
          <p:nvPr>
            <p:ph idx="1"/>
          </p:nvPr>
        </p:nvSpPr>
        <p:spPr>
          <a:xfrm>
            <a:off x="228600" y="5486400"/>
            <a:ext cx="8458200" cy="1143000"/>
          </a:xfrm>
        </p:spPr>
        <p:txBody>
          <a:bodyPr>
            <a:normAutofit fontScale="85000" lnSpcReduction="10000"/>
          </a:bodyPr>
          <a:lstStyle/>
          <a:p>
            <a:r>
              <a:rPr lang="en-US" sz="2400" dirty="0" smtClean="0">
                <a:latin typeface="Arial" pitchFamily="34" charset="0"/>
                <a:cs typeface="Arial" pitchFamily="34" charset="0"/>
              </a:rPr>
              <a:t>Built by Akbar, the fort underwent major changes in its history. </a:t>
            </a:r>
          </a:p>
          <a:p>
            <a:r>
              <a:rPr lang="en-US" sz="2400" dirty="0" smtClean="0">
                <a:latin typeface="Arial" pitchFamily="34" charset="0"/>
                <a:cs typeface="Arial" pitchFamily="34" charset="0"/>
              </a:rPr>
              <a:t>During Shah </a:t>
            </a:r>
            <a:r>
              <a:rPr lang="en-US" sz="2400" dirty="0" err="1" smtClean="0">
                <a:latin typeface="Arial" pitchFamily="34" charset="0"/>
                <a:cs typeface="Arial" pitchFamily="34" charset="0"/>
              </a:rPr>
              <a:t>Jehan’s</a:t>
            </a:r>
            <a:r>
              <a:rPr lang="en-US" sz="2400" dirty="0" smtClean="0">
                <a:latin typeface="Arial" pitchFamily="34" charset="0"/>
                <a:cs typeface="Arial" pitchFamily="34" charset="0"/>
              </a:rPr>
              <a:t> reign several buildings were demolished to make way for open airy pavilions, palaces and mosques in marble.</a:t>
            </a:r>
            <a:endParaRPr lang="en-GB"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N0726.JPG"/>
          <p:cNvPicPr>
            <a:picLocks noChangeAspect="1"/>
          </p:cNvPicPr>
          <p:nvPr/>
        </p:nvPicPr>
        <p:blipFill>
          <a:blip r:embed="rId2" cstate="print"/>
          <a:stretch>
            <a:fillRect/>
          </a:stretch>
        </p:blipFill>
        <p:spPr>
          <a:xfrm>
            <a:off x="621792" y="466344"/>
            <a:ext cx="7900416" cy="5925312"/>
          </a:xfrm>
          <a:prstGeom prst="rect">
            <a:avLst/>
          </a:prstGeom>
        </p:spPr>
      </p:pic>
      <p:sp>
        <p:nvSpPr>
          <p:cNvPr id="2" name="Title 1"/>
          <p:cNvSpPr>
            <a:spLocks noGrp="1"/>
          </p:cNvSpPr>
          <p:nvPr>
            <p:ph type="title"/>
          </p:nvPr>
        </p:nvSpPr>
        <p:spPr>
          <a:xfrm>
            <a:off x="457200" y="4343400"/>
            <a:ext cx="8229600" cy="2209800"/>
          </a:xfrm>
        </p:spPr>
        <p:txBody>
          <a:bodyPr>
            <a:normAutofit fontScale="90000"/>
          </a:bodyPr>
          <a:lstStyle/>
          <a:p>
            <a:r>
              <a:rPr lang="en-US" dirty="0" smtClean="0">
                <a:latin typeface="Arial" pitchFamily="34" charset="0"/>
                <a:cs typeface="Arial" pitchFamily="34" charset="0"/>
              </a:rPr>
              <a:t>Akbar’s tomb in Agra</a:t>
            </a:r>
            <a:br>
              <a:rPr lang="en-US" dirty="0" smtClean="0">
                <a:latin typeface="Arial" pitchFamily="34" charset="0"/>
                <a:cs typeface="Arial" pitchFamily="34" charset="0"/>
              </a:rPr>
            </a:br>
            <a:r>
              <a:rPr lang="en-US" sz="2400" dirty="0" smtClean="0">
                <a:latin typeface="Arial" pitchFamily="34" charset="0"/>
                <a:cs typeface="Arial" pitchFamily="34" charset="0"/>
              </a:rPr>
              <a:t>It lacks a central dome- typical of architecture under </a:t>
            </a:r>
            <a:r>
              <a:rPr lang="en-US" sz="2400" dirty="0" err="1" smtClean="0">
                <a:latin typeface="Arial" pitchFamily="34" charset="0"/>
                <a:cs typeface="Arial" pitchFamily="34" charset="0"/>
              </a:rPr>
              <a:t>Jehangir</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It is mostly in red sandstone</a:t>
            </a:r>
            <a:br>
              <a:rPr lang="en-US" sz="2400" dirty="0" smtClean="0">
                <a:latin typeface="Arial" pitchFamily="34" charset="0"/>
                <a:cs typeface="Arial" pitchFamily="34" charset="0"/>
              </a:rPr>
            </a:br>
            <a:endParaRPr lang="en-GB"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N0690.JPG"/>
          <p:cNvPicPr>
            <a:picLocks noGrp="1" noChangeAspect="1"/>
          </p:cNvPicPr>
          <p:nvPr>
            <p:ph idx="1"/>
          </p:nvPr>
        </p:nvPicPr>
        <p:blipFill>
          <a:blip r:embed="rId2" cstate="print"/>
          <a:stretch>
            <a:fillRect/>
          </a:stretch>
        </p:blipFill>
        <p:spPr>
          <a:xfrm>
            <a:off x="1524000" y="838200"/>
            <a:ext cx="5943600" cy="4457700"/>
          </a:xfrm>
          <a:effectLst>
            <a:softEdge rad="127000"/>
          </a:effectLst>
        </p:spPr>
      </p:pic>
      <p:sp>
        <p:nvSpPr>
          <p:cNvPr id="2" name="Title 1"/>
          <p:cNvSpPr>
            <a:spLocks noGrp="1"/>
          </p:cNvSpPr>
          <p:nvPr>
            <p:ph type="title"/>
          </p:nvPr>
        </p:nvSpPr>
        <p:spPr>
          <a:xfrm>
            <a:off x="457200" y="152400"/>
            <a:ext cx="8229600" cy="685800"/>
          </a:xfrm>
          <a:solidFill>
            <a:schemeClr val="accent1">
              <a:lumMod val="20000"/>
              <a:lumOff val="80000"/>
            </a:schemeClr>
          </a:solidFill>
        </p:spPr>
        <p:txBody>
          <a:bodyPr>
            <a:normAutofit fontScale="90000"/>
          </a:bodyPr>
          <a:lstStyle/>
          <a:p>
            <a:r>
              <a:rPr lang="en-US" b="1" dirty="0" smtClean="0">
                <a:solidFill>
                  <a:srgbClr val="7030A0"/>
                </a:solidFill>
                <a:latin typeface="Arial" pitchFamily="34" charset="0"/>
                <a:cs typeface="Arial" pitchFamily="34" charset="0"/>
              </a:rPr>
              <a:t>Akbar’s tomb</a:t>
            </a:r>
            <a:endParaRPr lang="en-GB" b="1" dirty="0">
              <a:solidFill>
                <a:srgbClr val="7030A0"/>
              </a:solidFill>
              <a:latin typeface="Arial" pitchFamily="34" charset="0"/>
              <a:cs typeface="Arial" pitchFamily="34" charset="0"/>
            </a:endParaRPr>
          </a:p>
        </p:txBody>
      </p:sp>
      <p:sp>
        <p:nvSpPr>
          <p:cNvPr id="5" name="TextBox 4"/>
          <p:cNvSpPr txBox="1"/>
          <p:nvPr/>
        </p:nvSpPr>
        <p:spPr>
          <a:xfrm>
            <a:off x="304800" y="5103674"/>
            <a:ext cx="8839200" cy="1754326"/>
          </a:xfrm>
          <a:prstGeom prst="rect">
            <a:avLst/>
          </a:prstGeom>
          <a:noFill/>
        </p:spPr>
        <p:txBody>
          <a:bodyPr wrap="square" rtlCol="0">
            <a:spAutoFit/>
          </a:bodyPr>
          <a:lstStyle/>
          <a:p>
            <a:pPr>
              <a:buFont typeface="Wingdings" pitchFamily="2" charset="2"/>
              <a:buChar char="v"/>
            </a:pPr>
            <a:r>
              <a:rPr lang="en-US" dirty="0" smtClean="0">
                <a:latin typeface="Arial" pitchFamily="34" charset="0"/>
                <a:cs typeface="Arial" pitchFamily="34" charset="0"/>
              </a:rPr>
              <a:t>The mausoleum is set in the centre of a huge walled garden on a raised platform.</a:t>
            </a:r>
          </a:p>
          <a:p>
            <a:pPr>
              <a:buFont typeface="Wingdings" pitchFamily="2" charset="2"/>
              <a:buChar char="v"/>
            </a:pPr>
            <a:r>
              <a:rPr lang="en-US" dirty="0" smtClean="0">
                <a:latin typeface="Arial" pitchFamily="34" charset="0"/>
                <a:cs typeface="Arial" pitchFamily="34" charset="0"/>
              </a:rPr>
              <a:t>There are four large gateways on each side; each a magnificent monument in its own right.</a:t>
            </a:r>
          </a:p>
          <a:p>
            <a:pPr>
              <a:buFont typeface="Wingdings" pitchFamily="2" charset="2"/>
              <a:buChar char="v"/>
            </a:pPr>
            <a:r>
              <a:rPr lang="en-US" dirty="0" smtClean="0">
                <a:latin typeface="Arial" pitchFamily="34" charset="0"/>
                <a:cs typeface="Arial" pitchFamily="34" charset="0"/>
              </a:rPr>
              <a:t>The main gateway (shown here) is the largest. It has intricate geometrical patterns in contrasting red and white stone and marble, its beauty and magnificence overshadows the main monument.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a:solidFill>
            <a:schemeClr val="accent1">
              <a:lumMod val="20000"/>
              <a:lumOff val="80000"/>
            </a:schemeClr>
          </a:solidFill>
        </p:spPr>
        <p:txBody>
          <a:bodyPr>
            <a:normAutofit fontScale="90000"/>
          </a:bodyPr>
          <a:lstStyle/>
          <a:p>
            <a:r>
              <a:rPr lang="en-US" b="1" dirty="0" smtClean="0">
                <a:solidFill>
                  <a:srgbClr val="7030A0"/>
                </a:solidFill>
                <a:latin typeface="Arial" pitchFamily="34" charset="0"/>
                <a:cs typeface="Arial" pitchFamily="34" charset="0"/>
              </a:rPr>
              <a:t>Shah Jahan’s Legacy</a:t>
            </a:r>
            <a:endParaRPr lang="en-GB" b="1" dirty="0">
              <a:solidFill>
                <a:srgbClr val="7030A0"/>
              </a:solidFill>
              <a:latin typeface="Arial" pitchFamily="34" charset="0"/>
              <a:cs typeface="Arial" pitchFamily="34" charset="0"/>
            </a:endParaRPr>
          </a:p>
        </p:txBody>
      </p:sp>
      <p:sp>
        <p:nvSpPr>
          <p:cNvPr id="3" name="Content Placeholder 2"/>
          <p:cNvSpPr>
            <a:spLocks noGrp="1"/>
          </p:cNvSpPr>
          <p:nvPr>
            <p:ph idx="1"/>
          </p:nvPr>
        </p:nvSpPr>
        <p:spPr>
          <a:xfrm>
            <a:off x="4343400" y="3810000"/>
            <a:ext cx="4343400" cy="2895600"/>
          </a:xfrm>
        </p:spPr>
        <p:txBody>
          <a:bodyPr>
            <a:normAutofit fontScale="92500" lnSpcReduction="20000"/>
          </a:bodyPr>
          <a:lstStyle/>
          <a:p>
            <a:r>
              <a:rPr lang="en-US" sz="2400" dirty="0" smtClean="0">
                <a:latin typeface="Arial" pitchFamily="34" charset="0"/>
                <a:cs typeface="Arial" pitchFamily="34" charset="0"/>
              </a:rPr>
              <a:t>Shah Jahan’s reign is known in history as the Golden Era of Mughal Architecture</a:t>
            </a:r>
          </a:p>
          <a:p>
            <a:r>
              <a:rPr lang="en-US" sz="2400" dirty="0" smtClean="0">
                <a:latin typeface="Arial" pitchFamily="34" charset="0"/>
                <a:cs typeface="Arial" pitchFamily="34" charset="0"/>
              </a:rPr>
              <a:t>He built a new capital called </a:t>
            </a:r>
            <a:r>
              <a:rPr lang="en-US" sz="2400" dirty="0" err="1" smtClean="0">
                <a:latin typeface="Arial" pitchFamily="34" charset="0"/>
                <a:cs typeface="Arial" pitchFamily="34" charset="0"/>
              </a:rPr>
              <a:t>Shahjahanabad</a:t>
            </a:r>
            <a:r>
              <a:rPr lang="en-US" sz="2400" dirty="0">
                <a:latin typeface="Arial" pitchFamily="34" charset="0"/>
                <a:cs typeface="Arial" pitchFamily="34" charset="0"/>
              </a:rPr>
              <a:t> </a:t>
            </a:r>
            <a:r>
              <a:rPr lang="en-US" sz="2400" dirty="0" smtClean="0">
                <a:latin typeface="Arial" pitchFamily="34" charset="0"/>
                <a:cs typeface="Arial" pitchFamily="34" charset="0"/>
              </a:rPr>
              <a:t>on the banks of the </a:t>
            </a:r>
            <a:r>
              <a:rPr lang="en-US" sz="2400" dirty="0" err="1" smtClean="0">
                <a:latin typeface="Arial" pitchFamily="34" charset="0"/>
                <a:cs typeface="Arial" pitchFamily="34" charset="0"/>
              </a:rPr>
              <a:t>Jamuna</a:t>
            </a:r>
            <a:r>
              <a:rPr lang="en-US" sz="2400" dirty="0" smtClean="0">
                <a:latin typeface="Arial" pitchFamily="34" charset="0"/>
                <a:cs typeface="Arial" pitchFamily="34" charset="0"/>
              </a:rPr>
              <a:t> river in Delhi. The Red Fort, the huge </a:t>
            </a:r>
            <a:r>
              <a:rPr lang="en-US" sz="2400" dirty="0" err="1" smtClean="0">
                <a:latin typeface="Arial" pitchFamily="34" charset="0"/>
                <a:cs typeface="Arial" pitchFamily="34" charset="0"/>
              </a:rPr>
              <a:t>Jama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Masjid</a:t>
            </a:r>
            <a:r>
              <a:rPr lang="en-US" sz="2400" dirty="0" smtClean="0">
                <a:latin typeface="Arial" pitchFamily="34" charset="0"/>
                <a:cs typeface="Arial" pitchFamily="34" charset="0"/>
              </a:rPr>
              <a:t> and the </a:t>
            </a:r>
            <a:r>
              <a:rPr lang="en-US" sz="2400" dirty="0" err="1" smtClean="0">
                <a:latin typeface="Arial" pitchFamily="34" charset="0"/>
                <a:cs typeface="Arial" pitchFamily="34" charset="0"/>
              </a:rPr>
              <a:t>Chandni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Chowk</a:t>
            </a:r>
            <a:r>
              <a:rPr lang="en-US" sz="2400" dirty="0" smtClean="0">
                <a:latin typeface="Arial" pitchFamily="34" charset="0"/>
                <a:cs typeface="Arial" pitchFamily="34" charset="0"/>
              </a:rPr>
              <a:t> are his architectural legacies that live on in Delhi.</a:t>
            </a:r>
            <a:endParaRPr lang="en-GB" sz="2400" dirty="0">
              <a:latin typeface="Arial" pitchFamily="34" charset="0"/>
              <a:cs typeface="Arial" pitchFamily="34" charset="0"/>
            </a:endParaRPr>
          </a:p>
        </p:txBody>
      </p:sp>
      <p:pic>
        <p:nvPicPr>
          <p:cNvPr id="2051" name="Picture 3" descr="F:\Agra\DSCN0645.JPG"/>
          <p:cNvPicPr>
            <a:picLocks noChangeAspect="1" noChangeArrowheads="1"/>
          </p:cNvPicPr>
          <p:nvPr/>
        </p:nvPicPr>
        <p:blipFill>
          <a:blip r:embed="rId2" cstate="print"/>
          <a:srcRect/>
          <a:stretch>
            <a:fillRect/>
          </a:stretch>
        </p:blipFill>
        <p:spPr bwMode="auto">
          <a:xfrm>
            <a:off x="533400" y="914400"/>
            <a:ext cx="4114800" cy="2971203"/>
          </a:xfrm>
          <a:prstGeom prst="rect">
            <a:avLst/>
          </a:prstGeom>
          <a:noFill/>
        </p:spPr>
      </p:pic>
      <p:pic>
        <p:nvPicPr>
          <p:cNvPr id="2052" name="Picture 4" descr="F:\Jama Masjid &amp; Red Fort, June 2010\DSCN0823.JPG"/>
          <p:cNvPicPr>
            <a:picLocks noChangeAspect="1" noChangeArrowheads="1"/>
          </p:cNvPicPr>
          <p:nvPr/>
        </p:nvPicPr>
        <p:blipFill>
          <a:blip r:embed="rId3" cstate="print"/>
          <a:srcRect/>
          <a:stretch>
            <a:fillRect/>
          </a:stretch>
        </p:blipFill>
        <p:spPr bwMode="auto">
          <a:xfrm>
            <a:off x="4572000" y="914400"/>
            <a:ext cx="4038600" cy="2914650"/>
          </a:xfrm>
          <a:prstGeom prst="rect">
            <a:avLst/>
          </a:prstGeom>
          <a:noFill/>
        </p:spPr>
      </p:pic>
      <p:pic>
        <p:nvPicPr>
          <p:cNvPr id="2053" name="Picture 5" descr="F:\Jama Masjid &amp; Red Fort, June 2010\DSCN0839.JPG"/>
          <p:cNvPicPr>
            <a:picLocks noChangeAspect="1" noChangeArrowheads="1"/>
          </p:cNvPicPr>
          <p:nvPr/>
        </p:nvPicPr>
        <p:blipFill>
          <a:blip r:embed="rId4" cstate="print"/>
          <a:srcRect/>
          <a:stretch>
            <a:fillRect/>
          </a:stretch>
        </p:blipFill>
        <p:spPr bwMode="auto">
          <a:xfrm>
            <a:off x="533400" y="3810000"/>
            <a:ext cx="3886200" cy="29146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N0661.JPG"/>
          <p:cNvPicPr>
            <a:picLocks noGrp="1" noChangeAspect="1"/>
          </p:cNvPicPr>
          <p:nvPr>
            <p:ph idx="1"/>
          </p:nvPr>
        </p:nvPicPr>
        <p:blipFill>
          <a:blip r:embed="rId2" cstate="print"/>
          <a:stretch>
            <a:fillRect/>
          </a:stretch>
        </p:blipFill>
        <p:spPr>
          <a:xfrm>
            <a:off x="152400" y="228599"/>
            <a:ext cx="8839201" cy="6629401"/>
          </a:xfrm>
          <a:effectLst>
            <a:softEdge rad="127000"/>
          </a:effectLst>
        </p:spPr>
      </p:pic>
      <p:sp>
        <p:nvSpPr>
          <p:cNvPr id="2" name="Title 1"/>
          <p:cNvSpPr>
            <a:spLocks noGrp="1"/>
          </p:cNvSpPr>
          <p:nvPr>
            <p:ph type="title"/>
          </p:nvPr>
        </p:nvSpPr>
        <p:spPr>
          <a:xfrm>
            <a:off x="457200" y="274638"/>
            <a:ext cx="8229600" cy="715962"/>
          </a:xfrm>
        </p:spPr>
        <p:txBody>
          <a:bodyPr>
            <a:normAutofit fontScale="90000"/>
          </a:bodyPr>
          <a:lstStyle/>
          <a:p>
            <a:r>
              <a:rPr lang="en-US" dirty="0" smtClean="0">
                <a:solidFill>
                  <a:schemeClr val="bg1"/>
                </a:solidFill>
              </a:rPr>
              <a:t>The </a:t>
            </a:r>
            <a:r>
              <a:rPr lang="en-US" dirty="0" err="1" smtClean="0">
                <a:solidFill>
                  <a:schemeClr val="bg1"/>
                </a:solidFill>
              </a:rPr>
              <a:t>Taj</a:t>
            </a:r>
            <a:r>
              <a:rPr lang="en-US" dirty="0" smtClean="0">
                <a:solidFill>
                  <a:schemeClr val="bg1"/>
                </a:solidFill>
              </a:rPr>
              <a:t> </a:t>
            </a:r>
            <a:r>
              <a:rPr lang="en-US" dirty="0" err="1" smtClean="0">
                <a:solidFill>
                  <a:schemeClr val="bg1"/>
                </a:solidFill>
              </a:rPr>
              <a:t>Mahal</a:t>
            </a:r>
            <a:endParaRPr lang="en-GB"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F:\Agra\DSCN0643.JPG"/>
          <p:cNvPicPr>
            <a:picLocks noChangeAspect="1" noChangeArrowheads="1"/>
          </p:cNvPicPr>
          <p:nvPr/>
        </p:nvPicPr>
        <p:blipFill>
          <a:blip r:embed="rId2" cstate="print"/>
          <a:srcRect/>
          <a:stretch>
            <a:fillRect/>
          </a:stretch>
        </p:blipFill>
        <p:spPr bwMode="auto">
          <a:xfrm>
            <a:off x="4800600" y="3601104"/>
            <a:ext cx="4343400" cy="3256896"/>
          </a:xfrm>
          <a:prstGeom prst="rect">
            <a:avLst/>
          </a:prstGeom>
          <a:noFill/>
          <a:effectLst>
            <a:softEdge rad="635000"/>
          </a:effectLst>
        </p:spPr>
      </p:pic>
      <p:sp>
        <p:nvSpPr>
          <p:cNvPr id="2" name="Title 1"/>
          <p:cNvSpPr>
            <a:spLocks noGrp="1"/>
          </p:cNvSpPr>
          <p:nvPr>
            <p:ph type="title"/>
          </p:nvPr>
        </p:nvSpPr>
        <p:spPr>
          <a:xfrm>
            <a:off x="457200" y="274638"/>
            <a:ext cx="8229600" cy="715962"/>
          </a:xfrm>
          <a:solidFill>
            <a:schemeClr val="tx2">
              <a:lumMod val="20000"/>
              <a:lumOff val="80000"/>
            </a:schemeClr>
          </a:solidFill>
        </p:spPr>
        <p:txBody>
          <a:bodyPr>
            <a:normAutofit fontScale="90000"/>
          </a:bodyPr>
          <a:lstStyle/>
          <a:p>
            <a:r>
              <a:rPr lang="en-US" dirty="0" smtClean="0">
                <a:solidFill>
                  <a:srgbClr val="7030A0"/>
                </a:solidFill>
                <a:latin typeface="Arial" pitchFamily="34" charset="0"/>
                <a:cs typeface="Arial" pitchFamily="34" charset="0"/>
              </a:rPr>
              <a:t>The </a:t>
            </a:r>
            <a:r>
              <a:rPr lang="en-US" dirty="0" err="1" smtClean="0">
                <a:solidFill>
                  <a:srgbClr val="7030A0"/>
                </a:solidFill>
                <a:latin typeface="Arial" pitchFamily="34" charset="0"/>
                <a:cs typeface="Arial" pitchFamily="34" charset="0"/>
              </a:rPr>
              <a:t>Taj</a:t>
            </a:r>
            <a:r>
              <a:rPr lang="en-US" dirty="0" smtClean="0">
                <a:solidFill>
                  <a:srgbClr val="7030A0"/>
                </a:solidFill>
                <a:latin typeface="Arial" pitchFamily="34" charset="0"/>
                <a:cs typeface="Arial" pitchFamily="34" charset="0"/>
              </a:rPr>
              <a:t> </a:t>
            </a:r>
            <a:r>
              <a:rPr lang="en-US" dirty="0" err="1" smtClean="0">
                <a:solidFill>
                  <a:srgbClr val="7030A0"/>
                </a:solidFill>
                <a:latin typeface="Arial" pitchFamily="34" charset="0"/>
                <a:cs typeface="Arial" pitchFamily="34" charset="0"/>
              </a:rPr>
              <a:t>Mahal</a:t>
            </a:r>
            <a:endParaRPr lang="en-GB" dirty="0">
              <a:solidFill>
                <a:srgbClr val="7030A0"/>
              </a:solidFill>
              <a:latin typeface="Arial" pitchFamily="34" charset="0"/>
              <a:cs typeface="Arial" pitchFamily="34" charset="0"/>
            </a:endParaRPr>
          </a:p>
        </p:txBody>
      </p:sp>
      <p:sp>
        <p:nvSpPr>
          <p:cNvPr id="3" name="Content Placeholder 2"/>
          <p:cNvSpPr>
            <a:spLocks noGrp="1"/>
          </p:cNvSpPr>
          <p:nvPr>
            <p:ph idx="1"/>
          </p:nvPr>
        </p:nvSpPr>
        <p:spPr>
          <a:xfrm>
            <a:off x="457200" y="1066800"/>
            <a:ext cx="8382000" cy="5562600"/>
          </a:xfrm>
        </p:spPr>
        <p:txBody>
          <a:bodyPr>
            <a:normAutofit fontScale="85000" lnSpcReduction="10000"/>
          </a:bodyPr>
          <a:lstStyle/>
          <a:p>
            <a:pPr>
              <a:buNone/>
            </a:pPr>
            <a:r>
              <a:rPr lang="en-US" sz="2400" i="1" u="sng" dirty="0" smtClean="0">
                <a:latin typeface="Arial" pitchFamily="34" charset="0"/>
                <a:cs typeface="Arial" pitchFamily="34" charset="0"/>
              </a:rPr>
              <a:t>History</a:t>
            </a:r>
          </a:p>
          <a:p>
            <a:r>
              <a:rPr lang="en-US" sz="2400" dirty="0" smtClean="0">
                <a:latin typeface="Arial" pitchFamily="34" charset="0"/>
                <a:cs typeface="Arial" pitchFamily="34" charset="0"/>
              </a:rPr>
              <a:t>Shah Jahan’s chief queen was </a:t>
            </a:r>
            <a:r>
              <a:rPr lang="en-US" sz="2400" dirty="0" err="1" smtClean="0">
                <a:latin typeface="Arial" pitchFamily="34" charset="0"/>
                <a:cs typeface="Arial" pitchFamily="34" charset="0"/>
              </a:rPr>
              <a:t>Arjumand</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Bano</a:t>
            </a:r>
            <a:r>
              <a:rPr lang="en-US" sz="2400" dirty="0" smtClean="0">
                <a:latin typeface="Arial" pitchFamily="34" charset="0"/>
                <a:cs typeface="Arial" pitchFamily="34" charset="0"/>
              </a:rPr>
              <a:t>, daughter of a Persian nobleman, </a:t>
            </a:r>
            <a:r>
              <a:rPr lang="en-US" sz="2400" dirty="0" err="1" smtClean="0">
                <a:latin typeface="Arial" pitchFamily="34" charset="0"/>
                <a:cs typeface="Arial" pitchFamily="34" charset="0"/>
              </a:rPr>
              <a:t>Asaf</a:t>
            </a:r>
            <a:r>
              <a:rPr lang="en-US" sz="2400" dirty="0" smtClean="0">
                <a:latin typeface="Arial" pitchFamily="34" charset="0"/>
                <a:cs typeface="Arial" pitchFamily="34" charset="0"/>
              </a:rPr>
              <a:t> Khan, who was Prime Minister under </a:t>
            </a:r>
            <a:r>
              <a:rPr lang="en-US" sz="2400" dirty="0" err="1" smtClean="0">
                <a:latin typeface="Arial" pitchFamily="34" charset="0"/>
                <a:cs typeface="Arial" pitchFamily="34" charset="0"/>
              </a:rPr>
              <a:t>Jehangir</a:t>
            </a:r>
            <a:r>
              <a:rPr lang="en-US" sz="2400" dirty="0" smtClean="0">
                <a:latin typeface="Arial" pitchFamily="34" charset="0"/>
                <a:cs typeface="Arial" pitchFamily="34" charset="0"/>
              </a:rPr>
              <a:t>. She was given the title </a:t>
            </a:r>
            <a:r>
              <a:rPr lang="en-US" sz="2400" dirty="0" err="1" smtClean="0">
                <a:latin typeface="Arial" pitchFamily="34" charset="0"/>
                <a:cs typeface="Arial" pitchFamily="34" charset="0"/>
              </a:rPr>
              <a:t>Mumtaz</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Mahal</a:t>
            </a:r>
            <a:r>
              <a:rPr lang="en-US" sz="2400" dirty="0" smtClean="0">
                <a:latin typeface="Arial" pitchFamily="34" charset="0"/>
                <a:cs typeface="Arial" pitchFamily="34" charset="0"/>
              </a:rPr>
              <a:t> (Light of the Palace)</a:t>
            </a:r>
          </a:p>
          <a:p>
            <a:r>
              <a:rPr lang="en-US" sz="2400" dirty="0" smtClean="0">
                <a:latin typeface="Arial" pitchFamily="34" charset="0"/>
                <a:cs typeface="Arial" pitchFamily="34" charset="0"/>
              </a:rPr>
              <a:t>She was extremely loyal to Shah </a:t>
            </a:r>
            <a:r>
              <a:rPr lang="en-US" sz="2400" dirty="0" err="1" smtClean="0">
                <a:latin typeface="Arial" pitchFamily="34" charset="0"/>
                <a:cs typeface="Arial" pitchFamily="34" charset="0"/>
              </a:rPr>
              <a:t>Jahan</a:t>
            </a:r>
            <a:r>
              <a:rPr lang="en-US" sz="2400" dirty="0" smtClean="0">
                <a:latin typeface="Arial" pitchFamily="34" charset="0"/>
                <a:cs typeface="Arial" pitchFamily="34" charset="0"/>
              </a:rPr>
              <a:t> and willingly underwent many hardships for several years when Shah </a:t>
            </a:r>
            <a:r>
              <a:rPr lang="en-US" sz="2400" dirty="0" err="1" smtClean="0">
                <a:latin typeface="Arial" pitchFamily="34" charset="0"/>
                <a:cs typeface="Arial" pitchFamily="34" charset="0"/>
              </a:rPr>
              <a:t>Jahan</a:t>
            </a:r>
            <a:r>
              <a:rPr lang="en-US" sz="2400" dirty="0" smtClean="0">
                <a:latin typeface="Arial" pitchFamily="34" charset="0"/>
                <a:cs typeface="Arial" pitchFamily="34" charset="0"/>
              </a:rPr>
              <a:t> was out of favour from the royal court and was either in exile or being chased by Mughal forces. She chose to be by his side, rather than live in comfort in the royal palaces in Agra.</a:t>
            </a:r>
          </a:p>
          <a:p>
            <a:r>
              <a:rPr lang="en-US" sz="2400" dirty="0" smtClean="0">
                <a:latin typeface="Arial" pitchFamily="34" charset="0"/>
                <a:cs typeface="Arial" pitchFamily="34" charset="0"/>
              </a:rPr>
              <a:t>In 1631 she died while giving birth to their fourteenth child at </a:t>
            </a:r>
            <a:r>
              <a:rPr lang="en-US" sz="2400" dirty="0" err="1" smtClean="0">
                <a:latin typeface="Arial" pitchFamily="34" charset="0"/>
                <a:cs typeface="Arial" pitchFamily="34" charset="0"/>
              </a:rPr>
              <a:t>Burhanpur</a:t>
            </a:r>
            <a:r>
              <a:rPr lang="en-US" sz="2400" dirty="0" smtClean="0">
                <a:latin typeface="Arial" pitchFamily="34" charset="0"/>
                <a:cs typeface="Arial" pitchFamily="34" charset="0"/>
              </a:rPr>
              <a:t>, leaving Shah </a:t>
            </a:r>
            <a:r>
              <a:rPr lang="en-US" sz="2400" dirty="0" err="1" smtClean="0">
                <a:latin typeface="Arial" pitchFamily="34" charset="0"/>
                <a:cs typeface="Arial" pitchFamily="34" charset="0"/>
              </a:rPr>
              <a:t>Jehan</a:t>
            </a:r>
            <a:r>
              <a:rPr lang="en-US" sz="2400" dirty="0" smtClean="0">
                <a:latin typeface="Arial" pitchFamily="34" charset="0"/>
                <a:cs typeface="Arial" pitchFamily="34" charset="0"/>
              </a:rPr>
              <a:t> grief stricken</a:t>
            </a:r>
          </a:p>
          <a:p>
            <a:r>
              <a:rPr lang="en-US" sz="2400" dirty="0" smtClean="0">
                <a:latin typeface="Arial" pitchFamily="34" charset="0"/>
                <a:cs typeface="Arial" pitchFamily="34" charset="0"/>
              </a:rPr>
              <a:t>Shah </a:t>
            </a:r>
            <a:r>
              <a:rPr lang="en-US" sz="2400" dirty="0" err="1" smtClean="0">
                <a:latin typeface="Arial" pitchFamily="34" charset="0"/>
                <a:cs typeface="Arial" pitchFamily="34" charset="0"/>
              </a:rPr>
              <a:t>Jahan</a:t>
            </a:r>
            <a:r>
              <a:rPr lang="en-US" sz="2400" dirty="0" smtClean="0">
                <a:latin typeface="Arial" pitchFamily="34" charset="0"/>
                <a:cs typeface="Arial" pitchFamily="34" charset="0"/>
              </a:rPr>
              <a:t> decided to construct a mausoleum in her memory whose beauty would </a:t>
            </a:r>
            <a:r>
              <a:rPr lang="en-US" sz="2400" dirty="0" err="1" smtClean="0">
                <a:latin typeface="Arial" pitchFamily="34" charset="0"/>
                <a:cs typeface="Arial" pitchFamily="34" charset="0"/>
              </a:rPr>
              <a:t>symbolise</a:t>
            </a:r>
            <a:r>
              <a:rPr lang="en-US" sz="2400" dirty="0" smtClean="0">
                <a:latin typeface="Arial" pitchFamily="34" charset="0"/>
                <a:cs typeface="Arial" pitchFamily="34" charset="0"/>
              </a:rPr>
              <a:t> the greatness of his love.</a:t>
            </a:r>
          </a:p>
          <a:p>
            <a:r>
              <a:rPr lang="en-US" sz="2400" dirty="0" smtClean="0">
                <a:latin typeface="Arial" pitchFamily="34" charset="0"/>
                <a:cs typeface="Arial" pitchFamily="34" charset="0"/>
              </a:rPr>
              <a:t>He chose a site in Agra on the banks of the Yamuna, where the river curves. Work started in 1632.</a:t>
            </a:r>
          </a:p>
          <a:p>
            <a:r>
              <a:rPr lang="en-US" sz="2400" dirty="0" smtClean="0">
                <a:latin typeface="Arial" pitchFamily="34" charset="0"/>
                <a:cs typeface="Arial" pitchFamily="34" charset="0"/>
              </a:rPr>
              <a:t>The construction of the </a:t>
            </a:r>
            <a:r>
              <a:rPr lang="en-US" sz="2400" dirty="0" err="1" smtClean="0">
                <a:latin typeface="Arial" pitchFamily="34" charset="0"/>
                <a:cs typeface="Arial" pitchFamily="34" charset="0"/>
              </a:rPr>
              <a:t>Taj</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Mahal</a:t>
            </a:r>
            <a:r>
              <a:rPr lang="en-US" sz="2400" dirty="0" smtClean="0">
                <a:latin typeface="Arial" pitchFamily="34" charset="0"/>
                <a:cs typeface="Arial" pitchFamily="34" charset="0"/>
              </a:rPr>
              <a:t> used thousands of workers, who </a:t>
            </a:r>
            <a:r>
              <a:rPr lang="en-US" sz="2400" dirty="0" err="1" smtClean="0">
                <a:latin typeface="Arial" pitchFamily="34" charset="0"/>
                <a:cs typeface="Arial" pitchFamily="34" charset="0"/>
              </a:rPr>
              <a:t>laboured</a:t>
            </a:r>
            <a:r>
              <a:rPr lang="en-US" sz="2400" dirty="0" smtClean="0">
                <a:latin typeface="Arial" pitchFamily="34" charset="0"/>
                <a:cs typeface="Arial" pitchFamily="34" charset="0"/>
              </a:rPr>
              <a:t> under the orders of several architects, chief among them being </a:t>
            </a:r>
            <a:r>
              <a:rPr lang="en-US" sz="2400" dirty="0" err="1" smtClean="0">
                <a:latin typeface="Arial" pitchFamily="34" charset="0"/>
                <a:cs typeface="Arial" pitchFamily="34" charset="0"/>
              </a:rPr>
              <a:t>Ustad</a:t>
            </a:r>
            <a:r>
              <a:rPr lang="en-US" sz="2400" dirty="0" smtClean="0">
                <a:latin typeface="Arial" pitchFamily="34" charset="0"/>
                <a:cs typeface="Arial" pitchFamily="34" charset="0"/>
              </a:rPr>
              <a:t> Ahmad </a:t>
            </a:r>
            <a:r>
              <a:rPr lang="en-US" sz="2400" dirty="0" err="1" smtClean="0">
                <a:latin typeface="Arial" pitchFamily="34" charset="0"/>
                <a:cs typeface="Arial" pitchFamily="34" charset="0"/>
              </a:rPr>
              <a:t>Lahori</a:t>
            </a:r>
            <a:endParaRPr lang="en-US" sz="2400" dirty="0" smtClean="0">
              <a:latin typeface="Arial" pitchFamily="34" charset="0"/>
              <a:cs typeface="Arial" pitchFamily="34" charset="0"/>
            </a:endParaRPr>
          </a:p>
          <a:p>
            <a:pPr>
              <a:buFont typeface="Wingdings" pitchFamily="2" charset="2"/>
              <a:buChar char="v"/>
            </a:pPr>
            <a:endParaRPr lang="en-GB" sz="2400" i="1" u="sn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1079</Words>
  <Application>Microsoft Office PowerPoint</Application>
  <PresentationFormat>On-screen Show (4:3)</PresentationFormat>
  <Paragraphs>47</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Mughal Architecture</vt:lpstr>
      <vt:lpstr>Humayun’s Tomb, at Delhi- the first of the great Mughal monuments that marks them out for greatness. The Mughal legacy continues in India – its beautiful monuments, gardens and forts not only aid the local economy through tourism, but through the Taj Mahal define India’s image to the global community and to Indians themselves.</vt:lpstr>
      <vt:lpstr>Akbar’s Contribution</vt:lpstr>
      <vt:lpstr>The Agra Fort</vt:lpstr>
      <vt:lpstr>Akbar’s tomb in Agra It lacks a central dome- typical of architecture under Jehangir It is mostly in red sandstone </vt:lpstr>
      <vt:lpstr>Akbar’s tomb</vt:lpstr>
      <vt:lpstr>Shah Jahan’s Legacy</vt:lpstr>
      <vt:lpstr>The Taj Mahal</vt:lpstr>
      <vt:lpstr>The Taj Mahal</vt:lpstr>
      <vt:lpstr>The Taj Mahal- features</vt:lpstr>
      <vt:lpstr>The Taj Mahal- features contd..</vt:lpstr>
      <vt:lpstr>Slide 12</vt:lpstr>
      <vt:lpstr>Aurangzeb</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Mughal Architecture</dc:title>
  <dc:creator>Saurabh</dc:creator>
  <cp:lastModifiedBy>anita</cp:lastModifiedBy>
  <cp:revision>17</cp:revision>
  <dcterms:created xsi:type="dcterms:W3CDTF">2013-04-09T16:16:32Z</dcterms:created>
  <dcterms:modified xsi:type="dcterms:W3CDTF">2013-04-13T04:28:10Z</dcterms:modified>
</cp:coreProperties>
</file>