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1/11/2012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t>The Advent of Christianity</a:t>
            </a:r>
            <a:endParaRPr lang="en-IN" sz="6000" b="1"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t>It was nearly 300 years after the death of Jesus, that the Roman empire tried to get rid of Christianity</a:t>
            </a:r>
          </a:p>
          <a:p>
            <a:pPr>
              <a:buNone/>
            </a:pPr>
            <a:endParaRPr lang="en-US" dirty="0" smtClean="0"/>
          </a:p>
          <a:p>
            <a:r>
              <a:rPr lang="en-US" dirty="0" smtClean="0"/>
              <a:t>Christians were persecuted badly because they refused to worship the Roman emperor as a god</a:t>
            </a:r>
          </a:p>
          <a:p>
            <a:pPr>
              <a:buNone/>
            </a:pPr>
            <a:endParaRPr lang="en-US" dirty="0" smtClean="0"/>
          </a:p>
          <a:p>
            <a:r>
              <a:rPr lang="en-US" dirty="0" smtClean="0"/>
              <a:t>As punishment, they were burnt at the stake  or thrown into amphitheatres or cages to be killed or eaten by wild animals</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Also Christians did not participate in Roman festivals and were against Roman sports like chariot racing and the gladiatorial fights with wild animals</a:t>
            </a:r>
          </a:p>
          <a:p>
            <a:endParaRPr lang="en-US" dirty="0" smtClean="0"/>
          </a:p>
          <a:p>
            <a:r>
              <a:rPr lang="en-US" dirty="0" smtClean="0"/>
              <a:t>Thus, Christian s were considered unpatriotic and disloyal</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In AD 67, during the reign of emperor Nero, a great fore broke out in Rome and he blamed the Christians for the disaster</a:t>
            </a:r>
          </a:p>
          <a:p>
            <a:pPr>
              <a:buNone/>
            </a:pPr>
            <a:endParaRPr lang="en-US" dirty="0" smtClean="0"/>
          </a:p>
          <a:p>
            <a:r>
              <a:rPr lang="en-US" dirty="0" smtClean="0"/>
              <a:t>Paul was put to death in AD 67 as punishment and Christians were tortured</a:t>
            </a:r>
          </a:p>
          <a:p>
            <a:pPr>
              <a:buNone/>
            </a:pPr>
            <a:endParaRPr lang="en-US" dirty="0" smtClean="0"/>
          </a:p>
          <a:p>
            <a:r>
              <a:rPr lang="en-US" dirty="0" smtClean="0"/>
              <a:t>Much later, the Eastern Roman emperor, Galerius Constantine founder of Constantinople (now Istanbul), realized that the Christians might help to defend the empire if attacked by the barbarian tribes of northern Europe</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smtClean="0"/>
              <a:t>In AD 1311, he became a Christian and accepted Christianity as the official religion</a:t>
            </a:r>
          </a:p>
          <a:p>
            <a:pPr>
              <a:buNone/>
            </a:pPr>
            <a:endParaRPr lang="en-US" dirty="0" smtClean="0"/>
          </a:p>
          <a:p>
            <a:r>
              <a:rPr lang="en-US" dirty="0" smtClean="0"/>
              <a:t>The foundation of the Holy Roman Empire was thus laid</a:t>
            </a:r>
          </a:p>
          <a:p>
            <a:pPr>
              <a:buNone/>
            </a:pPr>
            <a:endParaRPr lang="en-US" dirty="0" smtClean="0"/>
          </a:p>
          <a:p>
            <a:r>
              <a:rPr lang="en-US" dirty="0" smtClean="0"/>
              <a:t>Gradually, Christianity made its way to most of the European countries like Great Britain, France, Portugal, Spain, Germany, Switzerland, the Netherlands, Russia etc. </a:t>
            </a:r>
          </a:p>
          <a:p>
            <a:pPr>
              <a:buNone/>
            </a:pPr>
            <a:endParaRPr lang="en-US" dirty="0" smtClean="0"/>
          </a:p>
          <a:p>
            <a:r>
              <a:rPr lang="en-US" dirty="0" smtClean="0"/>
              <a:t>It now includes all the five continents and is the religion with the largest number of followers in the world</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During the Middle Ages, Churches were the only centres of education</a:t>
            </a:r>
          </a:p>
          <a:p>
            <a:pPr>
              <a:buNone/>
            </a:pPr>
            <a:endParaRPr lang="en-US" dirty="0" smtClean="0"/>
          </a:p>
          <a:p>
            <a:r>
              <a:rPr lang="en-US" dirty="0" smtClean="0"/>
              <a:t>Monks and nuns were the only literate people</a:t>
            </a:r>
          </a:p>
          <a:p>
            <a:pPr>
              <a:buNone/>
            </a:pPr>
            <a:endParaRPr lang="en-US" dirty="0" smtClean="0"/>
          </a:p>
          <a:p>
            <a:r>
              <a:rPr lang="en-US" dirty="0" smtClean="0"/>
              <a:t>They prepared handwritten copies of many Greek and Roman classics which helped in the revival of learning after the fall of Constantinople</a:t>
            </a:r>
          </a:p>
          <a:p>
            <a:pPr>
              <a:buNone/>
            </a:pPr>
            <a:endParaRPr lang="en-US" dirty="0" smtClean="0"/>
          </a:p>
          <a:p>
            <a:r>
              <a:rPr lang="en-US" dirty="0" smtClean="0"/>
              <a:t>Since there were few books to read, drama became the most powerful mode of expression</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As time passed, monasteries became the owners of large land estates</a:t>
            </a:r>
          </a:p>
          <a:p>
            <a:pPr>
              <a:buNone/>
            </a:pPr>
            <a:endParaRPr lang="en-US" dirty="0" smtClean="0"/>
          </a:p>
          <a:p>
            <a:r>
              <a:rPr lang="en-US" dirty="0" smtClean="0"/>
              <a:t>They began to collect huge wealth</a:t>
            </a:r>
          </a:p>
          <a:p>
            <a:pPr>
              <a:buNone/>
            </a:pPr>
            <a:endParaRPr lang="en-US" dirty="0" smtClean="0"/>
          </a:p>
          <a:p>
            <a:r>
              <a:rPr lang="en-US" dirty="0" smtClean="0"/>
              <a:t>Corruption set in</a:t>
            </a:r>
          </a:p>
          <a:p>
            <a:pPr>
              <a:buNone/>
            </a:pPr>
            <a:endParaRPr lang="en-US" dirty="0" smtClean="0"/>
          </a:p>
          <a:p>
            <a:r>
              <a:rPr lang="en-US" dirty="0" smtClean="0"/>
              <a:t>Exploitation of the people rather than service of mankind became the rule of the day</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Advent of Islam</a:t>
            </a:r>
            <a:endParaRPr lang="en-IN" dirty="0"/>
          </a:p>
        </p:txBody>
      </p:sp>
      <p:sp>
        <p:nvSpPr>
          <p:cNvPr id="3" name="Content Placeholder 2"/>
          <p:cNvSpPr>
            <a:spLocks noGrp="1"/>
          </p:cNvSpPr>
          <p:nvPr>
            <p:ph idx="1"/>
          </p:nvPr>
        </p:nvSpPr>
        <p:spPr/>
        <p:txBody>
          <a:bodyPr/>
          <a:lstStyle/>
          <a:p>
            <a:r>
              <a:rPr lang="en-US" dirty="0" smtClean="0"/>
              <a:t>Arabia, a rectangular peninsula bordered by three seas and the countries of Mesopotamia (Iraq), Syria and Palestine was the birthplace of one of the greatest religions of the world – ISLAM.</a:t>
            </a:r>
          </a:p>
          <a:p>
            <a:pPr>
              <a:buNone/>
            </a:pPr>
            <a:endParaRPr lang="en-US" dirty="0" smtClean="0"/>
          </a:p>
          <a:p>
            <a:r>
              <a:rPr lang="en-US" dirty="0" smtClean="0"/>
              <a:t>It was founded by prophet Muhammad.</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ARABIA</a:t>
            </a:r>
            <a:endParaRPr lang="en-IN" dirty="0"/>
          </a:p>
        </p:txBody>
      </p:sp>
      <p:pic>
        <p:nvPicPr>
          <p:cNvPr id="1026" name="Picture 2" descr="C:\Users\anita\Pictures\Map of Saudi Arabia.gif"/>
          <p:cNvPicPr>
            <a:picLocks noGrp="1" noChangeAspect="1" noChangeArrowheads="1"/>
          </p:cNvPicPr>
          <p:nvPr>
            <p:ph idx="1"/>
          </p:nvPr>
        </p:nvPicPr>
        <p:blipFill>
          <a:blip r:embed="rId2"/>
          <a:srcRect/>
          <a:stretch>
            <a:fillRect/>
          </a:stretch>
        </p:blipFill>
        <p:spPr bwMode="auto">
          <a:xfrm>
            <a:off x="1752600" y="1447800"/>
            <a:ext cx="5181600" cy="5181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The Arabs were divided into nomadic tribes, the most powerful being the </a:t>
            </a:r>
            <a:r>
              <a:rPr lang="en-US" dirty="0" err="1" smtClean="0"/>
              <a:t>Quraysh</a:t>
            </a:r>
            <a:r>
              <a:rPr lang="en-US" dirty="0" smtClean="0"/>
              <a:t> tribe.</a:t>
            </a:r>
          </a:p>
          <a:p>
            <a:pPr>
              <a:buNone/>
            </a:pPr>
            <a:endParaRPr lang="en-US" dirty="0" smtClean="0"/>
          </a:p>
          <a:p>
            <a:r>
              <a:rPr lang="en-US" dirty="0" smtClean="0"/>
              <a:t>These tribes constantly fought against one another.</a:t>
            </a:r>
          </a:p>
          <a:p>
            <a:pPr>
              <a:buNone/>
            </a:pPr>
            <a:endParaRPr lang="en-US" dirty="0" smtClean="0"/>
          </a:p>
          <a:p>
            <a:r>
              <a:rPr lang="en-US" dirty="0" smtClean="0"/>
              <a:t>They had no definite religion.</a:t>
            </a:r>
          </a:p>
          <a:p>
            <a:pPr>
              <a:buNone/>
            </a:pPr>
            <a:endParaRPr lang="en-US" dirty="0" smtClean="0"/>
          </a:p>
          <a:p>
            <a:r>
              <a:rPr lang="en-US" dirty="0" smtClean="0"/>
              <a:t>Most of them indulged in idol worship and believed in superstitions and rituals.</a:t>
            </a:r>
          </a:p>
          <a:p>
            <a:pPr>
              <a:buNone/>
            </a:pPr>
            <a:endParaRPr lang="en-US" dirty="0" smtClean="0"/>
          </a:p>
          <a:p>
            <a:r>
              <a:rPr lang="en-US" dirty="0" smtClean="0"/>
              <a:t>At such a time, prophet Muhammad was born in Mecca in 570 AD.</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t>He was born in a merchant family of the </a:t>
            </a:r>
            <a:r>
              <a:rPr lang="en-US" dirty="0" err="1" smtClean="0"/>
              <a:t>Quraysh</a:t>
            </a:r>
            <a:r>
              <a:rPr lang="en-US" dirty="0" smtClean="0"/>
              <a:t> tribe and spent his early life in caravan trade.</a:t>
            </a:r>
          </a:p>
          <a:p>
            <a:pPr>
              <a:buNone/>
            </a:pPr>
            <a:endParaRPr lang="en-US" dirty="0" smtClean="0"/>
          </a:p>
          <a:p>
            <a:r>
              <a:rPr lang="en-US" dirty="0" smtClean="0"/>
              <a:t>He discovered that the chief cause of backwardness among his fellow countrymen was the disunity.</a:t>
            </a:r>
            <a:endParaRPr lang="en-US" smtClean="0"/>
          </a:p>
          <a:p>
            <a:pPr>
              <a:buNone/>
            </a:pPr>
            <a:endParaRPr lang="en-US" dirty="0" smtClean="0"/>
          </a:p>
          <a:p>
            <a:r>
              <a:rPr lang="en-US" dirty="0" smtClean="0"/>
              <a:t>It is said that one day in 610 AD, while meditating, he had a vision from god asking him to spread true faith among the people.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smtClean="0"/>
              <a:t>The word ‘Christian’ refers to the  follower of Jesus</a:t>
            </a:r>
          </a:p>
          <a:p>
            <a:pPr>
              <a:buNone/>
            </a:pPr>
            <a:endParaRPr lang="en-US" dirty="0" smtClean="0"/>
          </a:p>
          <a:p>
            <a:r>
              <a:rPr lang="en-US" dirty="0" smtClean="0"/>
              <a:t>The development of Christianity into an organized religion is largely due to the efforts of a disciple of Jesus, named Paul</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This vision changed the life of Muhammad and he came to be regarded as the prophet.</a:t>
            </a:r>
          </a:p>
          <a:p>
            <a:pPr>
              <a:buNone/>
            </a:pPr>
            <a:endParaRPr lang="en-US" dirty="0" smtClean="0"/>
          </a:p>
          <a:p>
            <a:r>
              <a:rPr lang="en-US" dirty="0" smtClean="0"/>
              <a:t>The main idea of his teachings was that there is only one god who is All knowing, All Powerful and Invisible. His will is made known through prophets.</a:t>
            </a:r>
          </a:p>
          <a:p>
            <a:endParaRPr lang="en-US"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US" dirty="0" smtClean="0"/>
              <a:t>The prophet was at first strongly opposed by many in Mecca.</a:t>
            </a:r>
          </a:p>
          <a:p>
            <a:pPr>
              <a:buNone/>
            </a:pPr>
            <a:endParaRPr lang="en-US" dirty="0" smtClean="0"/>
          </a:p>
          <a:p>
            <a:r>
              <a:rPr lang="en-US" dirty="0" smtClean="0"/>
              <a:t>His preaching against image worship made them fear loss of income.</a:t>
            </a:r>
          </a:p>
          <a:p>
            <a:pPr>
              <a:buNone/>
            </a:pPr>
            <a:endParaRPr lang="en-US" dirty="0" smtClean="0"/>
          </a:p>
          <a:p>
            <a:r>
              <a:rPr lang="en-US" dirty="0" smtClean="0"/>
              <a:t>There were even attempts to kill him. </a:t>
            </a:r>
          </a:p>
          <a:p>
            <a:pPr>
              <a:buNone/>
            </a:pPr>
            <a:endParaRPr lang="en-US" dirty="0" smtClean="0"/>
          </a:p>
          <a:p>
            <a:r>
              <a:rPr lang="en-US" dirty="0" smtClean="0"/>
              <a:t>Fearing for the safety of his life, Muhammad fled Mecca, to a nearby city, Medina in 622 AD.</a:t>
            </a:r>
          </a:p>
          <a:p>
            <a:pPr>
              <a:buNone/>
            </a:pPr>
            <a:endParaRPr lang="en-US" dirty="0" smtClean="0"/>
          </a:p>
          <a:p>
            <a:r>
              <a:rPr lang="en-US" dirty="0" smtClean="0"/>
              <a:t>After his flight, his rise to power began. </a:t>
            </a:r>
          </a:p>
          <a:p>
            <a:pPr>
              <a:buNone/>
            </a:pPr>
            <a:endParaRPr lang="en-US" dirty="0" smtClean="0"/>
          </a:p>
          <a:p>
            <a:r>
              <a:rPr lang="en-US" dirty="0" smtClean="0"/>
              <a:t>The Muslim era starts from the date 2</a:t>
            </a:r>
            <a:r>
              <a:rPr lang="en-US" baseline="30000" dirty="0" smtClean="0"/>
              <a:t>nd</a:t>
            </a:r>
            <a:r>
              <a:rPr lang="en-US" dirty="0" smtClean="0"/>
              <a:t> July, 622 AD.</a:t>
            </a:r>
          </a:p>
          <a:p>
            <a:endParaRPr lang="en-US"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Teachings of Muhammad</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The teachings of Muhammad were compiled into a holy book called the Koran. Some important teachings are:</a:t>
            </a:r>
          </a:p>
          <a:p>
            <a:pPr>
              <a:buNone/>
            </a:pPr>
            <a:endParaRPr lang="en-US" dirty="0" smtClean="0"/>
          </a:p>
          <a:p>
            <a:r>
              <a:rPr lang="en-US" dirty="0" smtClean="0"/>
              <a:t>Image worship is a curse.</a:t>
            </a:r>
          </a:p>
          <a:p>
            <a:pPr>
              <a:buNone/>
            </a:pPr>
            <a:endParaRPr lang="en-US" dirty="0" smtClean="0"/>
          </a:p>
          <a:p>
            <a:r>
              <a:rPr lang="en-US" dirty="0" smtClean="0"/>
              <a:t>The Koran is the authority which cannot be challenged.</a:t>
            </a:r>
          </a:p>
          <a:p>
            <a:pPr>
              <a:buNone/>
            </a:pPr>
            <a:endParaRPr lang="en-US" dirty="0" smtClean="0"/>
          </a:p>
          <a:p>
            <a:r>
              <a:rPr lang="en-US" dirty="0" smtClean="0"/>
              <a:t>All men are equal. There should be no class hatred.</a:t>
            </a:r>
          </a:p>
          <a:p>
            <a:pPr>
              <a:buNone/>
            </a:pPr>
            <a:endParaRPr lang="en-US" dirty="0" smtClean="0"/>
          </a:p>
          <a:p>
            <a:r>
              <a:rPr lang="en-US" dirty="0" smtClean="0"/>
              <a:t>Women should be respected.</a:t>
            </a:r>
          </a:p>
          <a:p>
            <a:endParaRPr lang="en-US"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dirty="0" smtClean="0"/>
              <a:t>One should stay away from drinking, gambling, eating pork and charging interest on loans.</a:t>
            </a:r>
          </a:p>
          <a:p>
            <a:pPr>
              <a:buNone/>
            </a:pPr>
            <a:endParaRPr lang="en-US" dirty="0" smtClean="0"/>
          </a:p>
          <a:p>
            <a:r>
              <a:rPr lang="en-US" dirty="0" smtClean="0"/>
              <a:t>One should observe the Five Pillars of Islam-</a:t>
            </a:r>
          </a:p>
          <a:p>
            <a:r>
              <a:rPr lang="en-US" dirty="0" smtClean="0"/>
              <a:t>KALMA- reciting hymns from the Koran</a:t>
            </a:r>
          </a:p>
          <a:p>
            <a:r>
              <a:rPr lang="en-US" dirty="0" smtClean="0"/>
              <a:t>NAMAZ- praying five times a day</a:t>
            </a:r>
          </a:p>
          <a:p>
            <a:r>
              <a:rPr lang="en-US" dirty="0" smtClean="0"/>
              <a:t>ZAQAT- charity</a:t>
            </a:r>
          </a:p>
          <a:p>
            <a:r>
              <a:rPr lang="en-US" dirty="0" smtClean="0"/>
              <a:t>RAMZAN – holy month of fasting</a:t>
            </a:r>
          </a:p>
          <a:p>
            <a:r>
              <a:rPr lang="en-US" dirty="0" smtClean="0"/>
              <a:t>HAJ – pilgrimage to Mecca at least once in a life time.</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Islam</a:t>
            </a:r>
            <a:endParaRPr lang="en-IN"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POLITICAL</a:t>
            </a:r>
          </a:p>
          <a:p>
            <a:r>
              <a:rPr lang="en-US" dirty="0" smtClean="0"/>
              <a:t>The Caliphs were the successors of prophet Muhammad and all power was in the hands of the Caliph.</a:t>
            </a:r>
          </a:p>
          <a:p>
            <a:pPr>
              <a:buNone/>
            </a:pPr>
            <a:endParaRPr lang="en-US" dirty="0" smtClean="0"/>
          </a:p>
          <a:p>
            <a:r>
              <a:rPr lang="en-US" dirty="0" smtClean="0"/>
              <a:t>He ruled as a despot, though benevolent at times.</a:t>
            </a:r>
          </a:p>
          <a:p>
            <a:pPr>
              <a:buNone/>
            </a:pPr>
            <a:endParaRPr lang="en-US" dirty="0" smtClean="0"/>
          </a:p>
          <a:p>
            <a:r>
              <a:rPr lang="en-US" dirty="0" smtClean="0"/>
              <a:t>He had a well ordered system of government and an efficient system of collecting taxes.</a:t>
            </a:r>
          </a:p>
          <a:p>
            <a:pPr>
              <a:buNone/>
            </a:pPr>
            <a:endParaRPr lang="en-US" dirty="0" smtClean="0"/>
          </a:p>
          <a:p>
            <a:r>
              <a:rPr lang="en-US" dirty="0" smtClean="0"/>
              <a:t>He built a network of roads for better trade and maintained law and order.</a:t>
            </a:r>
          </a:p>
          <a:p>
            <a:pPr>
              <a:buNone/>
            </a:pPr>
            <a:endParaRPr lang="en-US" dirty="0" smtClean="0"/>
          </a:p>
          <a:p>
            <a:r>
              <a:rPr lang="en-US" dirty="0" smtClean="0"/>
              <a:t>He patronized arts and sciences.</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US" b="1" dirty="0" smtClean="0"/>
              <a:t>ECONOMIC</a:t>
            </a:r>
          </a:p>
          <a:p>
            <a:r>
              <a:rPr lang="en-US" dirty="0" smtClean="0"/>
              <a:t>The Arabs adapted scientific methods of farming- they practiced crop- rotation and used fertilizers as well as irrigation</a:t>
            </a:r>
            <a:r>
              <a:rPr lang="en-US" dirty="0" smtClean="0"/>
              <a:t>.</a:t>
            </a:r>
          </a:p>
          <a:p>
            <a:pPr>
              <a:buNone/>
            </a:pPr>
            <a:endParaRPr lang="en-US" dirty="0" smtClean="0"/>
          </a:p>
          <a:p>
            <a:r>
              <a:rPr lang="en-US" dirty="0" smtClean="0"/>
              <a:t>They introduced many trees and </a:t>
            </a:r>
            <a:r>
              <a:rPr lang="en-US" dirty="0" smtClean="0"/>
              <a:t>fruits from the East like dates, pomegranates, peaches, apricots and lemons to the West.</a:t>
            </a:r>
          </a:p>
          <a:p>
            <a:pPr>
              <a:buNone/>
            </a:pPr>
            <a:endParaRPr lang="en-US" dirty="0" smtClean="0"/>
          </a:p>
          <a:p>
            <a:r>
              <a:rPr lang="en-US" dirty="0" smtClean="0"/>
              <a:t>They were skilled metal workers, masters in leather work and produced fine quality textiles.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They also developed trade with India and China in the East and Spain in the West.</a:t>
            </a:r>
          </a:p>
          <a:p>
            <a:pPr>
              <a:buNone/>
            </a:pPr>
            <a:endParaRPr lang="en-US" dirty="0" smtClean="0"/>
          </a:p>
          <a:p>
            <a:r>
              <a:rPr lang="en-US" dirty="0" smtClean="0"/>
              <a:t>They traded in weapons, armour, glassware, porcelain pottery, carpets, wine, leather goods, textiles etc.</a:t>
            </a:r>
          </a:p>
          <a:p>
            <a:pPr>
              <a:buNone/>
            </a:pPr>
            <a:endParaRPr lang="en-US" dirty="0" smtClean="0"/>
          </a:p>
          <a:p>
            <a:r>
              <a:rPr lang="en-US" dirty="0" smtClean="0"/>
              <a:t>Baghdad, Bukhara and </a:t>
            </a:r>
            <a:r>
              <a:rPr lang="en-US" dirty="0" err="1" smtClean="0"/>
              <a:t>S</a:t>
            </a:r>
            <a:r>
              <a:rPr lang="en-US" dirty="0" err="1" smtClean="0"/>
              <a:t>amarkhand</a:t>
            </a:r>
            <a:r>
              <a:rPr lang="en-US" dirty="0" smtClean="0"/>
              <a:t> became important centres of trade.</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buNone/>
            </a:pPr>
            <a:r>
              <a:rPr lang="en-US" b="1" dirty="0" smtClean="0"/>
              <a:t>CULTURAL</a:t>
            </a:r>
          </a:p>
          <a:p>
            <a:r>
              <a:rPr lang="en-US" dirty="0" smtClean="0"/>
              <a:t>The Arabic language was used to develop literature.</a:t>
            </a:r>
          </a:p>
          <a:p>
            <a:pPr>
              <a:buNone/>
            </a:pPr>
            <a:endParaRPr lang="en-US" dirty="0" smtClean="0"/>
          </a:p>
          <a:p>
            <a:r>
              <a:rPr lang="en-US" dirty="0" smtClean="0"/>
              <a:t>Baghdad, Cairo, Cordoba, Seville and </a:t>
            </a:r>
            <a:r>
              <a:rPr lang="en-US" dirty="0" smtClean="0"/>
              <a:t>B</a:t>
            </a:r>
            <a:r>
              <a:rPr lang="en-US" dirty="0" smtClean="0"/>
              <a:t>arcelona became famous as centres of learning and universities were established.</a:t>
            </a:r>
          </a:p>
          <a:p>
            <a:pPr>
              <a:buNone/>
            </a:pPr>
            <a:endParaRPr lang="en-US" dirty="0" smtClean="0"/>
          </a:p>
          <a:p>
            <a:r>
              <a:rPr lang="en-US" dirty="0" smtClean="0"/>
              <a:t>Great libraries were set up.</a:t>
            </a:r>
          </a:p>
          <a:p>
            <a:pPr>
              <a:buNone/>
            </a:pPr>
            <a:endParaRPr lang="en-US" dirty="0" smtClean="0"/>
          </a:p>
          <a:p>
            <a:r>
              <a:rPr lang="en-US" dirty="0" smtClean="0"/>
              <a:t>In prose, the </a:t>
            </a:r>
            <a:r>
              <a:rPr lang="en-US" b="1" i="1" dirty="0" smtClean="0"/>
              <a:t>Arabian Nights </a:t>
            </a:r>
            <a:r>
              <a:rPr lang="en-US" dirty="0" smtClean="0"/>
              <a:t>became the most famous work.</a:t>
            </a:r>
          </a:p>
          <a:p>
            <a:pPr>
              <a:buNone/>
            </a:pPr>
            <a:endParaRPr lang="en-US" dirty="0" smtClean="0"/>
          </a:p>
          <a:p>
            <a:r>
              <a:rPr lang="en-US" dirty="0" smtClean="0"/>
              <a:t>In poetry</a:t>
            </a:r>
            <a:r>
              <a:rPr lang="en-US" b="1" i="1" dirty="0" smtClean="0"/>
              <a:t>, Rubaiyat </a:t>
            </a:r>
            <a:r>
              <a:rPr lang="en-US" dirty="0" smtClean="0"/>
              <a:t>by</a:t>
            </a:r>
            <a:r>
              <a:rPr lang="en-US" b="1" i="1" dirty="0" smtClean="0"/>
              <a:t> Omar Khayyam </a:t>
            </a:r>
            <a:r>
              <a:rPr lang="en-US" dirty="0" smtClean="0"/>
              <a:t>and </a:t>
            </a:r>
            <a:r>
              <a:rPr lang="en-US" b="1" i="1" dirty="0" smtClean="0"/>
              <a:t>Gulistan</a:t>
            </a:r>
            <a:r>
              <a:rPr lang="en-US" dirty="0" smtClean="0"/>
              <a:t> by </a:t>
            </a:r>
            <a:r>
              <a:rPr lang="en-US" b="1" i="1" dirty="0" smtClean="0"/>
              <a:t>Sheikh Saadi </a:t>
            </a:r>
            <a:r>
              <a:rPr lang="en-US" dirty="0" smtClean="0"/>
              <a:t>were very famous works.</a:t>
            </a:r>
            <a:endParaRPr lang="en-IN" b="1"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buNone/>
            </a:pPr>
            <a:r>
              <a:rPr lang="en-US" b="1" dirty="0" smtClean="0"/>
              <a:t>SCIENTIFIC</a:t>
            </a:r>
          </a:p>
          <a:p>
            <a:r>
              <a:rPr lang="en-US" b="1" dirty="0" smtClean="0"/>
              <a:t>Algebra</a:t>
            </a:r>
            <a:r>
              <a:rPr lang="en-US" dirty="0" smtClean="0"/>
              <a:t> was invented by </a:t>
            </a:r>
            <a:r>
              <a:rPr lang="en-US" i="1" dirty="0" smtClean="0"/>
              <a:t>Algeber-Wal-Mukablai.</a:t>
            </a:r>
          </a:p>
          <a:p>
            <a:pPr>
              <a:buNone/>
            </a:pPr>
            <a:endParaRPr lang="en-US" i="1" dirty="0" smtClean="0"/>
          </a:p>
          <a:p>
            <a:r>
              <a:rPr lang="en-US" dirty="0" smtClean="0"/>
              <a:t>They borrowed the decimal system and the concept of Zero from the Indians</a:t>
            </a:r>
            <a:r>
              <a:rPr lang="en-US" i="1" dirty="0" smtClean="0"/>
              <a:t>.</a:t>
            </a:r>
          </a:p>
          <a:p>
            <a:pPr>
              <a:buNone/>
            </a:pPr>
            <a:endParaRPr lang="en-US" i="1" dirty="0" smtClean="0"/>
          </a:p>
          <a:p>
            <a:r>
              <a:rPr lang="en-US" dirty="0" smtClean="0"/>
              <a:t>They developed geometry and trigonometry.</a:t>
            </a:r>
          </a:p>
          <a:p>
            <a:pPr>
              <a:buNone/>
            </a:pPr>
            <a:endParaRPr lang="en-US" dirty="0" smtClean="0"/>
          </a:p>
          <a:p>
            <a:r>
              <a:rPr lang="en-US" dirty="0" smtClean="0"/>
              <a:t>They performed major surgeries and treated mentally ill people in a scientific way.</a:t>
            </a:r>
          </a:p>
          <a:p>
            <a:pPr>
              <a:buNone/>
            </a:pPr>
            <a:endParaRPr lang="en-US" dirty="0" smtClean="0"/>
          </a:p>
          <a:p>
            <a:r>
              <a:rPr lang="en-US" dirty="0" smtClean="0"/>
              <a:t>They developed the principle of the pendulum.</a:t>
            </a:r>
          </a:p>
          <a:p>
            <a:pPr>
              <a:buNone/>
            </a:pPr>
            <a:endParaRPr lang="en-US" dirty="0" smtClean="0"/>
          </a:p>
          <a:p>
            <a:r>
              <a:rPr lang="en-US" dirty="0" smtClean="0"/>
              <a:t>They improved the use of the compass.</a:t>
            </a:r>
          </a:p>
          <a:p>
            <a:endParaRPr lang="en-IN"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The use of the </a:t>
            </a:r>
            <a:r>
              <a:rPr lang="en-US" b="1" i="1" dirty="0" smtClean="0"/>
              <a:t>astrolabe </a:t>
            </a:r>
            <a:r>
              <a:rPr lang="en-US" dirty="0" smtClean="0"/>
              <a:t>for navigation is another example of their mathematical and scientific skills.</a:t>
            </a:r>
          </a:p>
          <a:p>
            <a:pPr>
              <a:buNone/>
            </a:pPr>
            <a:endParaRPr lang="en-US" dirty="0" smtClean="0"/>
          </a:p>
          <a:p>
            <a:r>
              <a:rPr lang="en-US" dirty="0" smtClean="0"/>
              <a:t>The Arabs discovered alcohol, potash, nitrate of silver, nitric acid and sulphuric acid.</a:t>
            </a:r>
          </a:p>
          <a:p>
            <a:pPr>
              <a:buNone/>
            </a:pPr>
            <a:endParaRPr lang="en-US" dirty="0" smtClean="0"/>
          </a:p>
          <a:p>
            <a:r>
              <a:rPr lang="en-US" dirty="0" smtClean="0"/>
              <a:t>They discovered the causes of smallpox and tuberculosis.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US" dirty="0" smtClean="0"/>
              <a:t>Jesus was born of humble parents, Joseph and Mary, about ten years before the death of Augustus Caesar</a:t>
            </a:r>
          </a:p>
          <a:p>
            <a:pPr>
              <a:buNone/>
            </a:pPr>
            <a:endParaRPr lang="en-US" dirty="0" smtClean="0"/>
          </a:p>
          <a:p>
            <a:r>
              <a:rPr lang="en-US" dirty="0" smtClean="0"/>
              <a:t>The birth of Jesus marked the beginning of AD (Anno Domini which in Latin means the year of our Lord) </a:t>
            </a:r>
          </a:p>
          <a:p>
            <a:pPr>
              <a:buNone/>
            </a:pPr>
            <a:endParaRPr lang="en-US" dirty="0" smtClean="0"/>
          </a:p>
          <a:p>
            <a:r>
              <a:rPr lang="en-US" dirty="0" smtClean="0"/>
              <a:t>He was a Jew and was born in the tiny village of Bethlehem</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b="1" dirty="0" smtClean="0"/>
              <a:t>ARTS</a:t>
            </a:r>
          </a:p>
          <a:p>
            <a:r>
              <a:rPr lang="en-US" dirty="0" smtClean="0"/>
              <a:t>They developed the Arabesque style of ornamentation which is a pattern of flowers, leaves, branches and scrollwork.</a:t>
            </a:r>
          </a:p>
          <a:p>
            <a:pPr>
              <a:buNone/>
            </a:pPr>
            <a:endParaRPr lang="en-US" dirty="0" smtClean="0"/>
          </a:p>
          <a:p>
            <a:r>
              <a:rPr lang="en-US" dirty="0" smtClean="0"/>
              <a:t>The art of calligraphy was developed by them and is used very effectively in decoration.</a:t>
            </a:r>
          </a:p>
          <a:p>
            <a:pPr>
              <a:buNone/>
            </a:pP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buNone/>
            </a:pPr>
            <a:r>
              <a:rPr lang="en-US" b="1" dirty="0" smtClean="0"/>
              <a:t>ARCHITECTURE</a:t>
            </a:r>
          </a:p>
          <a:p>
            <a:r>
              <a:rPr lang="en-US" dirty="0" smtClean="0"/>
              <a:t>The Arabs developed a beautiful style of architecture.</a:t>
            </a:r>
          </a:p>
          <a:p>
            <a:pPr>
              <a:buNone/>
            </a:pPr>
            <a:endParaRPr lang="en-US" dirty="0" smtClean="0"/>
          </a:p>
          <a:p>
            <a:r>
              <a:rPr lang="en-US" dirty="0" smtClean="0"/>
              <a:t>They used round arches, onion shaped domes, </a:t>
            </a:r>
            <a:r>
              <a:rPr lang="en-US" dirty="0" err="1" smtClean="0"/>
              <a:t>minars</a:t>
            </a:r>
            <a:r>
              <a:rPr lang="en-US" dirty="0" smtClean="0"/>
              <a:t>, minarets and pillars to construct their mosques  and palaces.</a:t>
            </a:r>
          </a:p>
          <a:p>
            <a:pPr>
              <a:buNone/>
            </a:pPr>
            <a:endParaRPr lang="en-US" dirty="0" smtClean="0"/>
          </a:p>
          <a:p>
            <a:r>
              <a:rPr lang="en-US" dirty="0" smtClean="0"/>
              <a:t>Mosaics were used to beautify their buildings.</a:t>
            </a:r>
          </a:p>
          <a:p>
            <a:pPr>
              <a:buNone/>
            </a:pPr>
            <a:endParaRPr lang="en-US" dirty="0" smtClean="0"/>
          </a:p>
          <a:p>
            <a:r>
              <a:rPr lang="en-US" dirty="0" smtClean="0"/>
              <a:t>The most famous examples are the palaces and mosques in Baghdad and the </a:t>
            </a:r>
            <a:r>
              <a:rPr lang="en-US" dirty="0" err="1" smtClean="0"/>
              <a:t>Taj</a:t>
            </a:r>
            <a:r>
              <a:rPr lang="en-US" dirty="0" smtClean="0"/>
              <a:t> </a:t>
            </a:r>
            <a:r>
              <a:rPr lang="en-US" dirty="0" err="1" smtClean="0"/>
              <a:t>Mahal</a:t>
            </a:r>
            <a:r>
              <a:rPr lang="en-US" dirty="0" smtClean="0"/>
              <a:t> in India.</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smtClean="0"/>
              <a:t>When Jesus was 30 years old, He began preaching</a:t>
            </a:r>
          </a:p>
          <a:p>
            <a:pPr>
              <a:buNone/>
            </a:pPr>
            <a:endParaRPr lang="en-US" dirty="0" smtClean="0"/>
          </a:p>
          <a:p>
            <a:r>
              <a:rPr lang="en-US" dirty="0" smtClean="0"/>
              <a:t>His teachings were simple</a:t>
            </a:r>
          </a:p>
          <a:p>
            <a:pPr>
              <a:buNone/>
            </a:pPr>
            <a:endParaRPr lang="en-US" dirty="0" smtClean="0"/>
          </a:p>
          <a:p>
            <a:r>
              <a:rPr lang="en-US" dirty="0" smtClean="0"/>
              <a:t>As He went around preaching, Jesus performed miracles like healing the sick, giving sight to the blind, calming the storm and restoring hearing and speech to the impaired</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dirty="0" smtClean="0"/>
              <a:t>He also raised the dead back to life</a:t>
            </a:r>
          </a:p>
          <a:p>
            <a:pPr>
              <a:buNone/>
            </a:pPr>
            <a:endParaRPr lang="en-US" dirty="0" smtClean="0"/>
          </a:p>
          <a:p>
            <a:r>
              <a:rPr lang="en-US" dirty="0" smtClean="0"/>
              <a:t>The Jews could not accept the fact that Jesus opposed many a Jewish law which was framed according to the code of conduct laid down by Moses</a:t>
            </a:r>
          </a:p>
          <a:p>
            <a:pPr>
              <a:buNone/>
            </a:pPr>
            <a:endParaRPr lang="en-US" dirty="0" smtClean="0"/>
          </a:p>
          <a:p>
            <a:r>
              <a:rPr lang="en-US" dirty="0" smtClean="0"/>
              <a:t>The followers of Jesus began to call Him ‘Christ’  or the ‘Messiah’</a:t>
            </a:r>
          </a:p>
          <a:p>
            <a:pPr>
              <a:buNone/>
            </a:pPr>
            <a:endParaRPr lang="en-US" dirty="0" smtClean="0"/>
          </a:p>
          <a:p>
            <a:r>
              <a:rPr lang="en-US" dirty="0" smtClean="0"/>
              <a:t>In Greek, the word “Christ’ means the ‘anointed one’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smtClean="0"/>
              <a:t>The Jewish prophets had predicted that a Messiah would be born who would become king of the Jews and save them from roman domination </a:t>
            </a:r>
          </a:p>
          <a:p>
            <a:pPr>
              <a:buNone/>
            </a:pPr>
            <a:endParaRPr lang="en-US" dirty="0" smtClean="0"/>
          </a:p>
          <a:p>
            <a:r>
              <a:rPr lang="en-US" dirty="0" smtClean="0"/>
              <a:t>However, they could not accept Jesus as the Messiah</a:t>
            </a:r>
          </a:p>
          <a:p>
            <a:pPr>
              <a:buNone/>
            </a:pPr>
            <a:endParaRPr lang="en-US" dirty="0" smtClean="0"/>
          </a:p>
          <a:p>
            <a:r>
              <a:rPr lang="en-US" dirty="0" smtClean="0"/>
              <a:t>The Jews hated Jesus because He claimed to be the Son of God</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t>They convinced the Roman Governor, Pontius Pilate that Jesus had called upon the people to revolt against the Roman government</a:t>
            </a:r>
          </a:p>
          <a:p>
            <a:pPr>
              <a:buNone/>
            </a:pPr>
            <a:endParaRPr lang="en-US" dirty="0" smtClean="0"/>
          </a:p>
          <a:p>
            <a:r>
              <a:rPr lang="en-US" dirty="0" smtClean="0"/>
              <a:t>He was arrested and tried</a:t>
            </a:r>
          </a:p>
          <a:p>
            <a:pPr>
              <a:buNone/>
            </a:pPr>
            <a:endParaRPr lang="en-US" dirty="0" smtClean="0"/>
          </a:p>
          <a:p>
            <a:r>
              <a:rPr lang="en-US" dirty="0" smtClean="0"/>
              <a:t>The charge of treason was insufficient. However, the Jews wanted Him dead</a:t>
            </a:r>
          </a:p>
          <a:p>
            <a:pPr>
              <a:buNone/>
            </a:pPr>
            <a:endParaRPr lang="en-US" dirty="0" smtClean="0"/>
          </a:p>
          <a:p>
            <a:r>
              <a:rPr lang="en-US" dirty="0" smtClean="0"/>
              <a:t>Jesus was sentenced to death on the cross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smtClean="0"/>
              <a:t>He was  crucified on a Friday at the age of 33</a:t>
            </a:r>
          </a:p>
          <a:p>
            <a:pPr>
              <a:buNone/>
            </a:pPr>
            <a:endParaRPr lang="en-US" dirty="0" smtClean="0"/>
          </a:p>
          <a:p>
            <a:r>
              <a:rPr lang="en-US" dirty="0" smtClean="0"/>
              <a:t>This day is observed by Christians all over the world till as Good Friday</a:t>
            </a:r>
          </a:p>
          <a:p>
            <a:pPr>
              <a:buNone/>
            </a:pPr>
            <a:endParaRPr lang="en-US" dirty="0" smtClean="0"/>
          </a:p>
          <a:p>
            <a:r>
              <a:rPr lang="en-US" dirty="0" smtClean="0"/>
              <a:t>On the third day, some of his followers went and discovered an empty tomb where they had buried Jesus</a:t>
            </a:r>
          </a:p>
          <a:p>
            <a:pPr>
              <a:buNone/>
            </a:pPr>
            <a:endParaRPr lang="en-US" dirty="0" smtClean="0"/>
          </a:p>
          <a:p>
            <a:r>
              <a:rPr lang="en-US" dirty="0" smtClean="0"/>
              <a:t>He had risen back to life</a:t>
            </a:r>
          </a:p>
          <a:p>
            <a:pPr>
              <a:buNone/>
            </a:pPr>
            <a:endParaRPr lang="en-US" dirty="0" smtClean="0"/>
          </a:p>
          <a:p>
            <a:r>
              <a:rPr lang="en-US" dirty="0" smtClean="0"/>
              <a:t>This event is known as Resurrection and is celebrated as Easter throughout the world</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248</TotalTime>
  <Words>1548</Words>
  <Application>Microsoft Office PowerPoint</Application>
  <PresentationFormat>On-screen Show (4:3)</PresentationFormat>
  <Paragraphs>189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The Advent of Christianity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Impacts</vt:lpstr>
      <vt:lpstr>Slide 15</vt:lpstr>
      <vt:lpstr>Advent of Islam</vt:lpstr>
      <vt:lpstr>ARABIA</vt:lpstr>
      <vt:lpstr>Slide 18</vt:lpstr>
      <vt:lpstr>Slide 19</vt:lpstr>
      <vt:lpstr>Slide 20</vt:lpstr>
      <vt:lpstr>Slide 21</vt:lpstr>
      <vt:lpstr>Teachings of Muhammad</vt:lpstr>
      <vt:lpstr>Slide 23</vt:lpstr>
      <vt:lpstr>Impact of Islam</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Advent of Christianity</dc:title>
  <dc:creator>anita</dc:creator>
  <cp:lastModifiedBy>anita</cp:lastModifiedBy>
  <cp:revision>64</cp:revision>
  <dcterms:created xsi:type="dcterms:W3CDTF">2006-08-16T00:00:00Z</dcterms:created>
  <dcterms:modified xsi:type="dcterms:W3CDTF">2012-01-11T05:25:16Z</dcterms:modified>
</cp:coreProperties>
</file>