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Grade 7</a:t>
            </a:r>
            <a:endParaRPr lang="en-IN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Century Gothic" pitchFamily="34" charset="0"/>
              </a:rPr>
              <a:t>The Mughals- AKBAR THE GREAT</a:t>
            </a:r>
            <a:endParaRPr lang="en-IN" sz="60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DIWAN-I- KHAS (interiors)</a:t>
            </a:r>
            <a:endParaRPr lang="en-IN" dirty="0"/>
          </a:p>
        </p:txBody>
      </p:sp>
      <p:pic>
        <p:nvPicPr>
          <p:cNvPr id="2050" name="Picture 2" descr="C:\Users\anita\Pictures\Diwan-i-khas,_Fatehpur_Sikri,_Ind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773" y="1447800"/>
            <a:ext cx="698765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Diwan-i-</a:t>
            </a:r>
            <a:r>
              <a:rPr lang="en-US" dirty="0" err="1" smtClean="0"/>
              <a:t>Aam</a:t>
            </a:r>
            <a:endParaRPr lang="en-IN" dirty="0"/>
          </a:p>
        </p:txBody>
      </p:sp>
      <p:pic>
        <p:nvPicPr>
          <p:cNvPr id="3074" name="Picture 2" descr="C:\Users\anita\Pictures\Diwan-i-Aam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60960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PROVONCIAL ADMINISTRATION</a:t>
            </a:r>
            <a:endParaRPr lang="en-IN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entury Gothic" pitchFamily="34" charset="0"/>
              </a:rPr>
              <a:t>In order to carry out the administration effectively, the empire was divided into 15 smaller divisions called </a:t>
            </a:r>
            <a:r>
              <a:rPr lang="en-US" i="1" dirty="0" smtClean="0">
                <a:latin typeface="Century Gothic" pitchFamily="34" charset="0"/>
              </a:rPr>
              <a:t>subhas.</a:t>
            </a:r>
          </a:p>
          <a:p>
            <a:r>
              <a:rPr lang="en-US" dirty="0" smtClean="0">
                <a:latin typeface="Century Gothic" pitchFamily="34" charset="0"/>
              </a:rPr>
              <a:t>A governor was in charge of each </a:t>
            </a:r>
            <a:r>
              <a:rPr lang="en-US" i="1" dirty="0" smtClean="0">
                <a:latin typeface="Century Gothic" pitchFamily="34" charset="0"/>
              </a:rPr>
              <a:t>subha.</a:t>
            </a:r>
          </a:p>
          <a:p>
            <a:r>
              <a:rPr lang="en-US" dirty="0" smtClean="0">
                <a:latin typeface="Century Gothic" pitchFamily="34" charset="0"/>
              </a:rPr>
              <a:t>The subhas were divided into districts.</a:t>
            </a:r>
          </a:p>
          <a:p>
            <a:r>
              <a:rPr lang="en-US" dirty="0" smtClean="0">
                <a:latin typeface="Century Gothic" pitchFamily="34" charset="0"/>
              </a:rPr>
              <a:t>Each district was further divided into </a:t>
            </a:r>
            <a:r>
              <a:rPr lang="en-US" i="1" dirty="0" smtClean="0">
                <a:latin typeface="Century Gothic" pitchFamily="34" charset="0"/>
              </a:rPr>
              <a:t>parganas</a:t>
            </a:r>
            <a:r>
              <a:rPr lang="en-US" dirty="0" smtClean="0">
                <a:latin typeface="Century Gothic" pitchFamily="34" charset="0"/>
              </a:rPr>
              <a:t>, which were made up of a number of villages.</a:t>
            </a:r>
          </a:p>
          <a:p>
            <a:r>
              <a:rPr lang="en-US" dirty="0" smtClean="0">
                <a:latin typeface="Century Gothic" pitchFamily="34" charset="0"/>
              </a:rPr>
              <a:t>Officials were carefully appointed and were paid salaries regularly.</a:t>
            </a:r>
          </a:p>
          <a:p>
            <a:r>
              <a:rPr lang="en-US" dirty="0" smtClean="0">
                <a:latin typeface="Century Gothic" pitchFamily="34" charset="0"/>
              </a:rPr>
              <a:t>Officials who worked well were rewarded with land grants. 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MANSABDARI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Century Gothic" pitchFamily="34" charset="0"/>
              </a:rPr>
              <a:t>Mansab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is an Arabic word which means rank or position.</a:t>
            </a:r>
          </a:p>
          <a:p>
            <a:r>
              <a:rPr lang="en-US" dirty="0" smtClean="0">
                <a:latin typeface="Century Gothic" pitchFamily="34" charset="0"/>
              </a:rPr>
              <a:t>Every officer was given a rank (mansab), and was called a </a:t>
            </a:r>
            <a:r>
              <a:rPr lang="en-US" i="1" dirty="0" smtClean="0">
                <a:latin typeface="Century Gothic" pitchFamily="34" charset="0"/>
              </a:rPr>
              <a:t>mansabdar.</a:t>
            </a:r>
          </a:p>
          <a:p>
            <a:r>
              <a:rPr lang="en-US" dirty="0" smtClean="0">
                <a:latin typeface="Century Gothic" pitchFamily="34" charset="0"/>
              </a:rPr>
              <a:t>It was a graded system and not hereditary.</a:t>
            </a:r>
          </a:p>
          <a:p>
            <a:r>
              <a:rPr lang="en-US" dirty="0" smtClean="0">
                <a:latin typeface="Century Gothic" pitchFamily="34" charset="0"/>
              </a:rPr>
              <a:t>An officer (mansabdar) entered service at a low rank and then rose to higher ranks through promotion on the basis of his performance and loyalty.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MANSABDARI SYSTEM (continued)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 mansabdar had to maintain a certain number of horsemen, a fixed number of elephants, camels, mules and carts. </a:t>
            </a:r>
          </a:p>
          <a:p>
            <a:r>
              <a:rPr lang="en-US" smtClean="0">
                <a:latin typeface="Century Gothic" pitchFamily="34" charset="0"/>
              </a:rPr>
              <a:t>He  </a:t>
            </a:r>
            <a:r>
              <a:rPr lang="en-US" dirty="0" smtClean="0">
                <a:latin typeface="Century Gothic" pitchFamily="34" charset="0"/>
              </a:rPr>
              <a:t>had to be ready with his troops whenever the emperor required his service.</a:t>
            </a:r>
          </a:p>
          <a:p>
            <a:r>
              <a:rPr lang="en-US" dirty="0" smtClean="0">
                <a:latin typeface="Century Gothic" pitchFamily="34" charset="0"/>
              </a:rPr>
              <a:t>However, Akbar did not solely depend on the mandasdars. He had an army of well trained soldiers and artillery under his direct control.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LAND REVENUE SYSTEM</a:t>
            </a:r>
          </a:p>
          <a:p>
            <a:r>
              <a:rPr lang="en-US" dirty="0" smtClean="0">
                <a:latin typeface="Century Gothic" pitchFamily="34" charset="0"/>
              </a:rPr>
              <a:t>The main source of income for the empire was land revenue.</a:t>
            </a:r>
          </a:p>
          <a:p>
            <a:r>
              <a:rPr lang="en-US" dirty="0" smtClean="0">
                <a:latin typeface="Century Gothic" pitchFamily="34" charset="0"/>
              </a:rPr>
              <a:t>Land of each farmer was measured and divided into three categories – good, average and bad - according to how much grain the farmers produced.</a:t>
            </a:r>
          </a:p>
          <a:p>
            <a:r>
              <a:rPr lang="en-US" dirty="0" smtClean="0">
                <a:latin typeface="Century Gothic" pitchFamily="34" charset="0"/>
              </a:rPr>
              <a:t>Assessment was based on the average produce over the past ten years. </a:t>
            </a:r>
          </a:p>
          <a:p>
            <a:r>
              <a:rPr lang="en-US" dirty="0" smtClean="0">
                <a:latin typeface="Century Gothic" pitchFamily="34" charset="0"/>
              </a:rPr>
              <a:t>One – third of the produce was the share that had to be given to the state, either in cash or kind.</a:t>
            </a:r>
          </a:p>
          <a:p>
            <a:r>
              <a:rPr lang="en-US" dirty="0" smtClean="0">
                <a:latin typeface="Century Gothic" pitchFamily="34" charset="0"/>
              </a:rPr>
              <a:t>Proper  records </a:t>
            </a:r>
            <a:r>
              <a:rPr lang="en-US" dirty="0" smtClean="0">
                <a:latin typeface="Century Gothic" pitchFamily="34" charset="0"/>
              </a:rPr>
              <a:t>of revenue was maintained.</a:t>
            </a:r>
          </a:p>
          <a:p>
            <a:r>
              <a:rPr lang="en-US" dirty="0" smtClean="0">
                <a:latin typeface="Century Gothic" pitchFamily="34" charset="0"/>
              </a:rPr>
              <a:t>Raja Todar Mal was the revenue minister.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TRADE</a:t>
            </a:r>
          </a:p>
          <a:p>
            <a:r>
              <a:rPr lang="en-US" dirty="0" smtClean="0">
                <a:latin typeface="Century Gothic" pitchFamily="34" charset="0"/>
              </a:rPr>
              <a:t>The second source of income for the empire was trade.</a:t>
            </a:r>
          </a:p>
          <a:p>
            <a:r>
              <a:rPr lang="en-US" dirty="0" smtClean="0">
                <a:latin typeface="Century Gothic" pitchFamily="34" charset="0"/>
              </a:rPr>
              <a:t>Textiles, spices and indigo were exported.</a:t>
            </a:r>
          </a:p>
          <a:p>
            <a:r>
              <a:rPr lang="en-US" dirty="0" smtClean="0">
                <a:latin typeface="Century Gothic" pitchFamily="34" charset="0"/>
              </a:rPr>
              <a:t>Both internal and external trade was encouraged.</a:t>
            </a:r>
          </a:p>
          <a:p>
            <a:r>
              <a:rPr lang="en-US" dirty="0" smtClean="0">
                <a:latin typeface="Century Gothic" pitchFamily="34" charset="0"/>
              </a:rPr>
              <a:t>Roads were constructed and maintained for this purpose. </a:t>
            </a:r>
          </a:p>
          <a:p>
            <a:r>
              <a:rPr lang="en-US" dirty="0" smtClean="0">
                <a:latin typeface="Century Gothic" pitchFamily="34" charset="0"/>
              </a:rPr>
              <a:t>India traded with China, Central Asia and Europe. </a:t>
            </a:r>
          </a:p>
          <a:p>
            <a:r>
              <a:rPr lang="en-US" dirty="0" smtClean="0">
                <a:latin typeface="Century Gothic" pitchFamily="34" charset="0"/>
              </a:rPr>
              <a:t>Gold, silver and copper coins were issued.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AKBAR’S RELIGIOUS 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entury Gothic" pitchFamily="34" charset="0"/>
              </a:rPr>
              <a:t>Akbar strongly believed in universal peace.</a:t>
            </a:r>
          </a:p>
          <a:p>
            <a:r>
              <a:rPr lang="en-US" dirty="0" smtClean="0">
                <a:latin typeface="Century Gothic" pitchFamily="34" charset="0"/>
              </a:rPr>
              <a:t>He followed a policy of religious tolerance.</a:t>
            </a:r>
          </a:p>
          <a:p>
            <a:r>
              <a:rPr lang="en-US" dirty="0" smtClean="0">
                <a:latin typeface="Century Gothic" pitchFamily="34" charset="0"/>
              </a:rPr>
              <a:t>He believed in equality of all religions and developed a secular (not religious) outlook.</a:t>
            </a:r>
          </a:p>
          <a:p>
            <a:r>
              <a:rPr lang="en-US" dirty="0" smtClean="0">
                <a:latin typeface="Century Gothic" pitchFamily="34" charset="0"/>
              </a:rPr>
              <a:t>He won over the Rajputs by allowing them religious freedom and celebrating their festivals.</a:t>
            </a:r>
          </a:p>
          <a:p>
            <a:r>
              <a:rPr lang="en-US" dirty="0" smtClean="0">
                <a:latin typeface="Century Gothic" pitchFamily="34" charset="0"/>
              </a:rPr>
              <a:t>Hindus were allowed to build temples, celebrate festivals and worship freely.</a:t>
            </a:r>
          </a:p>
          <a:p>
            <a:r>
              <a:rPr lang="en-US" dirty="0" smtClean="0">
                <a:latin typeface="Century Gothic" pitchFamily="34" charset="0"/>
              </a:rPr>
              <a:t>He married Rajput princesses and allowed them freedom of worship.</a:t>
            </a:r>
          </a:p>
          <a:p>
            <a:r>
              <a:rPr lang="en-US" dirty="0" smtClean="0">
                <a:latin typeface="Century Gothic" pitchFamily="34" charset="0"/>
              </a:rPr>
              <a:t>He got the Vedas and the Epics translated into Persian.</a:t>
            </a:r>
          </a:p>
          <a:p>
            <a:r>
              <a:rPr lang="en-US" dirty="0" smtClean="0">
                <a:latin typeface="Century Gothic" pitchFamily="34" charset="0"/>
              </a:rPr>
              <a:t>He abolished (completely removed) the tax which the non- Muslims had to pay in a Muslim country. (jaziya)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POLICY (continued)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He gave high posts to talented Hindus. (Todar Mal, Birbal)</a:t>
            </a:r>
          </a:p>
          <a:p>
            <a:r>
              <a:rPr lang="en-US" dirty="0" smtClean="0">
                <a:latin typeface="Century Gothic" pitchFamily="34" charset="0"/>
              </a:rPr>
              <a:t>He also made land grants to people irrespective of their religion.</a:t>
            </a:r>
          </a:p>
          <a:p>
            <a:r>
              <a:rPr lang="en-US" dirty="0" smtClean="0">
                <a:latin typeface="Century Gothic" pitchFamily="34" charset="0"/>
              </a:rPr>
              <a:t>He built a prayer hall (Ibadat Khana) in Fatehpur Sikri, where he had religious discussions with teachers and saints of all religions.</a:t>
            </a:r>
          </a:p>
          <a:p>
            <a:r>
              <a:rPr lang="en-US" dirty="0" smtClean="0">
                <a:latin typeface="Century Gothic" pitchFamily="34" charset="0"/>
              </a:rPr>
              <a:t>He believed that all religions preached truth and that God is one.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POLICY (continued)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AKBAR’S RELIGION:</a:t>
            </a:r>
          </a:p>
          <a:p>
            <a:r>
              <a:rPr lang="en-US" dirty="0" smtClean="0">
                <a:latin typeface="Century Gothic" pitchFamily="34" charset="0"/>
              </a:rPr>
              <a:t>Akbar suggested a new religious path in 1582 AD, which was referred to as Din-i-</a:t>
            </a:r>
            <a:r>
              <a:rPr lang="en-US" dirty="0" err="1" smtClean="0">
                <a:latin typeface="Century Gothic" pitchFamily="34" charset="0"/>
              </a:rPr>
              <a:t>Ilahi</a:t>
            </a:r>
            <a:r>
              <a:rPr lang="en-US" dirty="0" smtClean="0">
                <a:latin typeface="Century Gothic" pitchFamily="34" charset="0"/>
              </a:rPr>
              <a:t> (monotheism) – the religion of one God.</a:t>
            </a:r>
          </a:p>
          <a:p>
            <a:r>
              <a:rPr lang="en-US" dirty="0" smtClean="0">
                <a:latin typeface="Century Gothic" pitchFamily="34" charset="0"/>
              </a:rPr>
              <a:t>Every member was asked to take an oath of doing good to all.</a:t>
            </a:r>
          </a:p>
          <a:p>
            <a:r>
              <a:rPr lang="en-US" dirty="0" smtClean="0">
                <a:latin typeface="Century Gothic" pitchFamily="34" charset="0"/>
              </a:rPr>
              <a:t>He stopped cow slaughter and punished offenders.</a:t>
            </a:r>
          </a:p>
          <a:p>
            <a:r>
              <a:rPr lang="en-US" dirty="0" smtClean="0">
                <a:latin typeface="Century Gothic" pitchFamily="34" charset="0"/>
              </a:rPr>
              <a:t>They worshipped the sun, fire and light.</a:t>
            </a:r>
          </a:p>
          <a:p>
            <a:r>
              <a:rPr lang="en-US" dirty="0" smtClean="0">
                <a:latin typeface="Century Gothic" pitchFamily="34" charset="0"/>
              </a:rPr>
              <a:t>There were no sacred books, temples, priests or rituals.</a:t>
            </a:r>
          </a:p>
          <a:p>
            <a:r>
              <a:rPr lang="en-US" dirty="0" smtClean="0">
                <a:latin typeface="Century Gothic" pitchFamily="34" charset="0"/>
              </a:rPr>
              <a:t>As the membership of this new faith was voluntary, very few people accepted it. 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INTRODUCTION</a:t>
            </a:r>
            <a:endParaRPr lang="en-IN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After Humayun’s death,  his thirteen year old son, Akbar, was proclaimed emperor. 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As Akbar was too young, Bairam Khan, Humayun’s faithful and experienced general, looked after the affairs of the government on his behalf.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AKBAR’S RAJPUT 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Akbar was impressed by the patriotism of the Rajputs.</a:t>
            </a:r>
          </a:p>
          <a:p>
            <a:r>
              <a:rPr lang="en-US" dirty="0" smtClean="0">
                <a:latin typeface="Century Gothic" pitchFamily="34" charset="0"/>
              </a:rPr>
              <a:t>He realised that he would need their support in order to build and maintain a large and stable empire.</a:t>
            </a:r>
          </a:p>
          <a:p>
            <a:r>
              <a:rPr lang="en-US" dirty="0" smtClean="0">
                <a:latin typeface="Century Gothic" pitchFamily="34" charset="0"/>
              </a:rPr>
              <a:t>He treated the Rajputs with honour  and equality and won their respect and loyalty.</a:t>
            </a:r>
          </a:p>
          <a:p>
            <a:r>
              <a:rPr lang="en-US" dirty="0" smtClean="0">
                <a:latin typeface="Century Gothic" pitchFamily="34" charset="0"/>
              </a:rPr>
              <a:t>He strengthened his ties with the Rajputs by marrying their princesses.</a:t>
            </a:r>
          </a:p>
          <a:p>
            <a:r>
              <a:rPr lang="en-US" dirty="0" smtClean="0">
                <a:latin typeface="Century Gothic" pitchFamily="34" charset="0"/>
              </a:rPr>
              <a:t>Akbar did not annex ()their kingdoms after defeating them in war. They were allowed to </a:t>
            </a:r>
            <a:r>
              <a:rPr lang="en-US" smtClean="0">
                <a:latin typeface="Century Gothic" pitchFamily="34" charset="0"/>
              </a:rPr>
              <a:t>keep their </a:t>
            </a:r>
            <a:r>
              <a:rPr lang="en-US" dirty="0" smtClean="0">
                <a:latin typeface="Century Gothic" pitchFamily="34" charset="0"/>
              </a:rPr>
              <a:t>kingdoms but had to pay him regular tribute.</a:t>
            </a:r>
          </a:p>
          <a:p>
            <a:r>
              <a:rPr lang="en-US" dirty="0" smtClean="0">
                <a:latin typeface="Century Gothic" pitchFamily="34" charset="0"/>
              </a:rPr>
              <a:t>Thus, the Rajputs formed the backbone of a strong and stable empire.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AKBAR’S SOCIAL AND CULTURAL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SOCIAL REFORMS: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Akbar introduced a number of social reforms to rid Indian society of some cruel practices – </a:t>
            </a:r>
          </a:p>
          <a:p>
            <a:r>
              <a:rPr lang="en-US" dirty="0" smtClean="0">
                <a:latin typeface="Century Gothic" pitchFamily="34" charset="0"/>
              </a:rPr>
              <a:t>He abolished sati.</a:t>
            </a:r>
          </a:p>
          <a:p>
            <a:r>
              <a:rPr lang="en-US" dirty="0" smtClean="0">
                <a:latin typeface="Century Gothic" pitchFamily="34" charset="0"/>
              </a:rPr>
              <a:t>He legalised remarriage of widows (women whose husbands had died) </a:t>
            </a:r>
          </a:p>
          <a:p>
            <a:r>
              <a:rPr lang="en-US" dirty="0" smtClean="0">
                <a:latin typeface="Century Gothic" pitchFamily="34" charset="0"/>
              </a:rPr>
              <a:t>He discouraged child marriage</a:t>
            </a:r>
          </a:p>
          <a:p>
            <a:r>
              <a:rPr lang="en-US" dirty="0" smtClean="0">
                <a:latin typeface="Century Gothic" pitchFamily="34" charset="0"/>
              </a:rPr>
              <a:t>The consent of the bride and the bridegroom had to be taken before a marriage was performed.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AKBAR’S SOCIAL AND CULTURAL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EDUCATIONAL REFORMS: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Akbar tried to bring about religious harmony by reforming the educational system –</a:t>
            </a:r>
          </a:p>
          <a:p>
            <a:r>
              <a:rPr lang="en-US" dirty="0" smtClean="0">
                <a:latin typeface="Century Gothic" pitchFamily="34" charset="0"/>
              </a:rPr>
              <a:t>He laid more emphasis on secular (non-religious) subjects such as Mathematics, Agriculture, Logic, History and Astronomy.</a:t>
            </a:r>
          </a:p>
          <a:p>
            <a:r>
              <a:rPr lang="en-US" dirty="0" smtClean="0">
                <a:latin typeface="Century Gothic" pitchFamily="34" charset="0"/>
              </a:rPr>
              <a:t>A translation department was set up to translate Sanskrit works.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AKBAR’S SOCIAL AND CULTURAL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LITERATURE:</a:t>
            </a:r>
          </a:p>
          <a:p>
            <a:r>
              <a:rPr lang="en-US" dirty="0" smtClean="0">
                <a:latin typeface="Century Gothic" pitchFamily="34" charset="0"/>
              </a:rPr>
              <a:t>Persian was the court language and the language of the upper classes.</a:t>
            </a:r>
          </a:p>
          <a:p>
            <a:r>
              <a:rPr lang="en-US" dirty="0" smtClean="0">
                <a:latin typeface="Century Gothic" pitchFamily="34" charset="0"/>
              </a:rPr>
              <a:t>Persian literature was encouraged by the Mughals.</a:t>
            </a:r>
          </a:p>
          <a:p>
            <a:r>
              <a:rPr lang="en-US" dirty="0" smtClean="0">
                <a:latin typeface="Century Gothic" pitchFamily="34" charset="0"/>
              </a:rPr>
              <a:t>Hindi was also used in the Mughal court.</a:t>
            </a:r>
          </a:p>
          <a:p>
            <a:r>
              <a:rPr lang="en-US" dirty="0" smtClean="0">
                <a:latin typeface="Century Gothic" pitchFamily="34" charset="0"/>
              </a:rPr>
              <a:t>Abdul Fazal wrote the </a:t>
            </a:r>
            <a:r>
              <a:rPr lang="en-US" i="1" dirty="0" smtClean="0">
                <a:latin typeface="Century Gothic" pitchFamily="34" charset="0"/>
              </a:rPr>
              <a:t>‘Akbarnama</a:t>
            </a:r>
            <a:r>
              <a:rPr lang="en-US" dirty="0" smtClean="0">
                <a:latin typeface="Century Gothic" pitchFamily="34" charset="0"/>
              </a:rPr>
              <a:t>’, which is an account of Akbar’s life.</a:t>
            </a:r>
          </a:p>
          <a:p>
            <a:r>
              <a:rPr lang="en-US" dirty="0" smtClean="0">
                <a:latin typeface="Century Gothic" pitchFamily="34" charset="0"/>
              </a:rPr>
              <a:t>Birbal was made the poet laureate  in Akbar’s court.</a:t>
            </a:r>
          </a:p>
          <a:p>
            <a:r>
              <a:rPr lang="en-US" dirty="0" smtClean="0">
                <a:latin typeface="Century Gothic" pitchFamily="34" charset="0"/>
              </a:rPr>
              <a:t>The ‘Ramachartra- manasa’ was written by the greatest Hindi author, Tulsidas.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AKBAR’S SOCIAL AND CULTURAL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Akbar was illiterate but he had an insatiable hunger fro knowledge and passion for books.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His library consisted of 24,000 books, many of which were specially written and illustrated for the emperor by calligraphists.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Printing was not known.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AKBAR’S SOCIAL AND CULTURAL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ARCHITECTURE:</a:t>
            </a:r>
            <a:endParaRPr lang="en-US" b="1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During Akbar’s long and peaceful reign, many buildings were constructed.</a:t>
            </a:r>
          </a:p>
          <a:p>
            <a:r>
              <a:rPr lang="en-US" dirty="0" smtClean="0">
                <a:latin typeface="Century Gothic" pitchFamily="34" charset="0"/>
              </a:rPr>
              <a:t>Akbar’s architectural style, Akbar’ was very Indian.</a:t>
            </a:r>
          </a:p>
          <a:p>
            <a:r>
              <a:rPr lang="en-US" dirty="0" smtClean="0">
                <a:latin typeface="Century Gothic" pitchFamily="34" charset="0"/>
              </a:rPr>
              <a:t>Inspired by Hindu rajas, Akbar’s later buildings reflect Rajput traditions.</a:t>
            </a:r>
          </a:p>
          <a:p>
            <a:r>
              <a:rPr lang="en-US" dirty="0" smtClean="0">
                <a:latin typeface="Century Gothic" pitchFamily="34" charset="0"/>
              </a:rPr>
              <a:t>Fatehpur Sikri, Akbar’s new capital city, contains many interesting Rajput style buildings made of sandstone.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AKBAR’S SOCIAL AND CULTURAL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Gothic" pitchFamily="34" charset="0"/>
              </a:rPr>
              <a:t>Among the many fine buildings were the Diwan-i-Khas, Panch Mahal, Jodha’s palace and the Buland Darwaza.</a:t>
            </a:r>
          </a:p>
          <a:p>
            <a:r>
              <a:rPr lang="en-US" dirty="0" smtClean="0">
                <a:latin typeface="Century Gothic" pitchFamily="34" charset="0"/>
              </a:rPr>
              <a:t>The famous Agra Fort was built in sandstone.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MUSIC:</a:t>
            </a:r>
          </a:p>
          <a:p>
            <a:r>
              <a:rPr lang="en-US" dirty="0" smtClean="0">
                <a:latin typeface="Century Gothic" pitchFamily="34" charset="0"/>
              </a:rPr>
              <a:t>Akbar was very fond of music.</a:t>
            </a:r>
          </a:p>
          <a:p>
            <a:r>
              <a:rPr lang="en-US" dirty="0" smtClean="0">
                <a:latin typeface="Century Gothic" pitchFamily="34" charset="0"/>
              </a:rPr>
              <a:t>According to Abdul Fazal, there thirty-six top ranking musicians in Akbar’s court.</a:t>
            </a:r>
          </a:p>
          <a:p>
            <a:r>
              <a:rPr lang="en-US" dirty="0" smtClean="0">
                <a:latin typeface="Century Gothic" pitchFamily="34" charset="0"/>
              </a:rPr>
              <a:t>They were divided into seven groups and each group entertained the emperor on one day of the week.</a:t>
            </a:r>
          </a:p>
          <a:p>
            <a:r>
              <a:rPr lang="en-US" dirty="0" smtClean="0">
                <a:latin typeface="Century Gothic" pitchFamily="34" charset="0"/>
              </a:rPr>
              <a:t>Tansen was the most famous musician in Akbar’s court. 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AKBAR’S NINE GEMS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Gothic" pitchFamily="34" charset="0"/>
              </a:rPr>
              <a:t>Akbar’s court was adorned (graced/enriched) by a host of brilliant men known as the nine gems or ‘</a:t>
            </a:r>
            <a:r>
              <a:rPr lang="en-US" i="1" dirty="0" smtClean="0">
                <a:latin typeface="Century Gothic" pitchFamily="34" charset="0"/>
              </a:rPr>
              <a:t>Nava ratna’.</a:t>
            </a:r>
          </a:p>
          <a:p>
            <a:r>
              <a:rPr lang="en-US" b="1" dirty="0" smtClean="0">
                <a:latin typeface="Century Gothic" pitchFamily="34" charset="0"/>
              </a:rPr>
              <a:t>Abdul Fazal </a:t>
            </a:r>
            <a:r>
              <a:rPr lang="en-US" dirty="0" smtClean="0">
                <a:latin typeface="Century Gothic" pitchFamily="34" charset="0"/>
              </a:rPr>
              <a:t>– scholar and historian</a:t>
            </a:r>
          </a:p>
          <a:p>
            <a:r>
              <a:rPr lang="en-US" b="1" dirty="0" smtClean="0">
                <a:latin typeface="Century Gothic" pitchFamily="34" charset="0"/>
              </a:rPr>
              <a:t>Faizi</a:t>
            </a:r>
            <a:r>
              <a:rPr lang="en-US" dirty="0" smtClean="0">
                <a:latin typeface="Century Gothic" pitchFamily="34" charset="0"/>
              </a:rPr>
              <a:t> – Persian poet laureate and philosopher</a:t>
            </a:r>
          </a:p>
          <a:p>
            <a:r>
              <a:rPr lang="en-US" b="1" dirty="0" smtClean="0">
                <a:latin typeface="Century Gothic" pitchFamily="34" charset="0"/>
              </a:rPr>
              <a:t>Abdur Rahim </a:t>
            </a:r>
            <a:r>
              <a:rPr lang="en-US" dirty="0" smtClean="0">
                <a:latin typeface="Century Gothic" pitchFamily="34" charset="0"/>
              </a:rPr>
              <a:t>– Hindi poet and composer of ‘</a:t>
            </a:r>
            <a:r>
              <a:rPr lang="en-US" i="1" dirty="0" smtClean="0">
                <a:latin typeface="Century Gothic" pitchFamily="34" charset="0"/>
              </a:rPr>
              <a:t>dohas’</a:t>
            </a:r>
          </a:p>
          <a:p>
            <a:r>
              <a:rPr lang="en-US" b="1" dirty="0" smtClean="0">
                <a:latin typeface="Century Gothic" pitchFamily="34" charset="0"/>
              </a:rPr>
              <a:t>Tansen</a:t>
            </a:r>
            <a:r>
              <a:rPr lang="en-US" dirty="0" smtClean="0">
                <a:latin typeface="Century Gothic" pitchFamily="34" charset="0"/>
              </a:rPr>
              <a:t> – singer and musician of extraordinary talent</a:t>
            </a:r>
          </a:p>
          <a:p>
            <a:r>
              <a:rPr lang="en-US" b="1" dirty="0" smtClean="0">
                <a:latin typeface="Century Gothic" pitchFamily="34" charset="0"/>
              </a:rPr>
              <a:t>Todar Mal </a:t>
            </a:r>
            <a:r>
              <a:rPr lang="en-US" dirty="0" smtClean="0">
                <a:latin typeface="Century Gothic" pitchFamily="34" charset="0"/>
              </a:rPr>
              <a:t>– brilliant revenue minister</a:t>
            </a:r>
          </a:p>
          <a:p>
            <a:r>
              <a:rPr lang="en-US" b="1" dirty="0" smtClean="0">
                <a:latin typeface="Century Gothic" pitchFamily="34" charset="0"/>
              </a:rPr>
              <a:t>Birbal </a:t>
            </a:r>
            <a:r>
              <a:rPr lang="en-US" dirty="0" smtClean="0">
                <a:latin typeface="Century Gothic" pitchFamily="34" charset="0"/>
              </a:rPr>
              <a:t>– Akbar’s constant companion, famous for his intelligence and sharp wit.</a:t>
            </a:r>
          </a:p>
          <a:p>
            <a:r>
              <a:rPr lang="en-US" b="1" dirty="0" smtClean="0">
                <a:latin typeface="Century Gothic" pitchFamily="34" charset="0"/>
              </a:rPr>
              <a:t>Raja Man Singh </a:t>
            </a:r>
            <a:r>
              <a:rPr lang="en-US" dirty="0" smtClean="0">
                <a:latin typeface="Century Gothic" pitchFamily="34" charset="0"/>
              </a:rPr>
              <a:t>– a great military commander and trusted advisor of the emperor.</a:t>
            </a:r>
          </a:p>
          <a:p>
            <a:r>
              <a:rPr lang="en-US" b="1" dirty="0" smtClean="0">
                <a:latin typeface="Century Gothic" pitchFamily="34" charset="0"/>
              </a:rPr>
              <a:t>Human</a:t>
            </a:r>
            <a:r>
              <a:rPr lang="en-US" dirty="0" smtClean="0">
                <a:latin typeface="Century Gothic" pitchFamily="34" charset="0"/>
              </a:rPr>
              <a:t> – well known physician</a:t>
            </a:r>
          </a:p>
          <a:p>
            <a:r>
              <a:rPr lang="en-US" b="1" dirty="0" smtClean="0">
                <a:latin typeface="Century Gothic" pitchFamily="34" charset="0"/>
              </a:rPr>
              <a:t>Mullan Do Piaza </a:t>
            </a:r>
            <a:r>
              <a:rPr lang="en-US" dirty="0" smtClean="0">
                <a:latin typeface="Century Gothic" pitchFamily="34" charset="0"/>
              </a:rPr>
              <a:t>– a scholar known for his ready wit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Akbar’s reign is known as the Golden age of the Mughal Empire.</a:t>
            </a:r>
            <a:endParaRPr lang="en-US" smtClean="0">
              <a:latin typeface="Century Gothic" pitchFamily="34" charset="0"/>
            </a:endParaRP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He laid the foundation of a secular state based on the principles of religious tolerance, universal brotherhood and political unity.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CONDITION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entury Gothic" pitchFamily="34" charset="0"/>
              </a:rPr>
              <a:t>The Mughal throne was unstable and insecure.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It was threatened by enemies on all sides.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u="sng" dirty="0" smtClean="0">
                <a:latin typeface="Century Gothic" pitchFamily="34" charset="0"/>
              </a:rPr>
              <a:t>Adil Shah</a:t>
            </a:r>
            <a:r>
              <a:rPr lang="en-US" dirty="0" smtClean="0">
                <a:latin typeface="Century Gothic" pitchFamily="34" charset="0"/>
              </a:rPr>
              <a:t>, the nephew of Sher Shah, </a:t>
            </a:r>
            <a:r>
              <a:rPr lang="en-US" u="sng" dirty="0" smtClean="0">
                <a:latin typeface="Century Gothic" pitchFamily="34" charset="0"/>
              </a:rPr>
              <a:t>was determined to re-establish the Afghan rule </a:t>
            </a:r>
            <a:r>
              <a:rPr lang="en-US" dirty="0" smtClean="0">
                <a:latin typeface="Century Gothic" pitchFamily="34" charset="0"/>
              </a:rPr>
              <a:t>by capturing the throne of Delhi.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u="sng" dirty="0" smtClean="0">
                <a:latin typeface="Century Gothic" pitchFamily="34" charset="0"/>
              </a:rPr>
              <a:t>Rajputs</a:t>
            </a:r>
            <a:r>
              <a:rPr lang="en-US" dirty="0" smtClean="0">
                <a:latin typeface="Century Gothic" pitchFamily="34" charset="0"/>
              </a:rPr>
              <a:t> had become powerful and were waiting for an </a:t>
            </a:r>
            <a:r>
              <a:rPr lang="en-US" u="sng" dirty="0" smtClean="0">
                <a:latin typeface="Century Gothic" pitchFamily="34" charset="0"/>
              </a:rPr>
              <a:t>opportunity to overthrow </a:t>
            </a:r>
            <a:r>
              <a:rPr lang="en-US" dirty="0" smtClean="0">
                <a:latin typeface="Century Gothic" pitchFamily="34" charset="0"/>
              </a:rPr>
              <a:t>the Mughals.</a:t>
            </a: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SECOND BATTLE OF PANIPAT</a:t>
            </a:r>
            <a:endParaRPr lang="en-IN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>
                <a:latin typeface="Century Gothic" pitchFamily="34" charset="0"/>
              </a:rPr>
              <a:t>When?</a:t>
            </a:r>
            <a:r>
              <a:rPr lang="en-US" dirty="0" smtClean="0">
                <a:latin typeface="Century Gothic" pitchFamily="34" charset="0"/>
              </a:rPr>
              <a:t>  - November 1556</a:t>
            </a:r>
          </a:p>
          <a:p>
            <a:r>
              <a:rPr lang="en-US" u="sng" dirty="0" smtClean="0">
                <a:latin typeface="Century Gothic" pitchFamily="34" charset="0"/>
              </a:rPr>
              <a:t>Important personalities </a:t>
            </a:r>
            <a:r>
              <a:rPr lang="en-US" dirty="0" smtClean="0">
                <a:latin typeface="Century Gothic" pitchFamily="34" charset="0"/>
              </a:rPr>
              <a:t>– 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Hemu – chief minister of Adil Shah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Bairam Khan </a:t>
            </a:r>
          </a:p>
          <a:p>
            <a:r>
              <a:rPr lang="en-US" u="sng" dirty="0" smtClean="0">
                <a:latin typeface="Century Gothic" pitchFamily="34" charset="0"/>
              </a:rPr>
              <a:t>Sequence of events-</a:t>
            </a:r>
          </a:p>
          <a:p>
            <a:r>
              <a:rPr lang="en-US" dirty="0" smtClean="0">
                <a:latin typeface="Century Gothic" pitchFamily="34" charset="0"/>
              </a:rPr>
              <a:t>In October 1556, Hemu occupied the city of Delhi and declared himself the ruler.</a:t>
            </a:r>
          </a:p>
          <a:p>
            <a:r>
              <a:rPr lang="en-US" dirty="0" smtClean="0">
                <a:latin typeface="Century Gothic" pitchFamily="34" charset="0"/>
              </a:rPr>
              <a:t>Bairam Khan decided to face the challenge.</a:t>
            </a:r>
          </a:p>
          <a:p>
            <a:r>
              <a:rPr lang="en-US" dirty="0" smtClean="0">
                <a:latin typeface="Century Gothic" pitchFamily="34" charset="0"/>
              </a:rPr>
              <a:t>In November 1556, the two armies met on the historic battlefield of Panipat.</a:t>
            </a:r>
          </a:p>
          <a:p>
            <a:r>
              <a:rPr lang="en-US" dirty="0" smtClean="0">
                <a:latin typeface="Century Gothic" pitchFamily="34" charset="0"/>
              </a:rPr>
              <a:t>Hemu was defeated and killed.</a:t>
            </a:r>
          </a:p>
          <a:p>
            <a:r>
              <a:rPr lang="en-US" dirty="0" smtClean="0">
                <a:latin typeface="Century Gothic" pitchFamily="34" charset="0"/>
              </a:rPr>
              <a:t>This battle crushed the Afghan power and removed the threat to Akbar’s throne. 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Bairam Khan’s Rule</a:t>
            </a:r>
            <a:endParaRPr lang="en-IN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For the next four years, Bairam Khan managed the affairs of the state on behalf of Akbar.</a:t>
            </a:r>
          </a:p>
          <a:p>
            <a:r>
              <a:rPr lang="en-US" dirty="0" smtClean="0">
                <a:latin typeface="Century Gothic" pitchFamily="34" charset="0"/>
              </a:rPr>
              <a:t>During this period, he conquered Gwalior, Ajmer and Jaipur.</a:t>
            </a:r>
          </a:p>
          <a:p>
            <a:r>
              <a:rPr lang="en-US" dirty="0" smtClean="0">
                <a:latin typeface="Century Gothic" pitchFamily="34" charset="0"/>
              </a:rPr>
              <a:t>In 1560 AD, at the age of eighteen, Akbar decided to take charge.</a:t>
            </a:r>
          </a:p>
          <a:p>
            <a:r>
              <a:rPr lang="en-US" dirty="0" smtClean="0">
                <a:latin typeface="Century Gothic" pitchFamily="34" charset="0"/>
              </a:rPr>
              <a:t>He dismissed Bairam Khan and assumed absolute power and authority.</a:t>
            </a:r>
          </a:p>
          <a:p>
            <a:r>
              <a:rPr lang="en-US" dirty="0" smtClean="0">
                <a:latin typeface="Century Gothic" pitchFamily="34" charset="0"/>
              </a:rPr>
              <a:t>His aim was to bring the entire country under his control.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EXTENT OF AKBAR’S EMPIRE</a:t>
            </a:r>
            <a:endParaRPr lang="en-IN" dirty="0">
              <a:latin typeface="Century Gothic" pitchFamily="34" charset="0"/>
            </a:endParaRPr>
          </a:p>
        </p:txBody>
      </p:sp>
      <p:pic>
        <p:nvPicPr>
          <p:cNvPr id="1026" name="Picture 2" descr="C:\Users\anita\Pictures\Akbar's empire in Ind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1146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ADMINISTRATION OF AKBAR</a:t>
            </a:r>
            <a:endParaRPr lang="en-IN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entury Gothic" pitchFamily="34" charset="0"/>
              </a:rPr>
              <a:t>One of the greatest achievements of Akbar was the establishment of an excellent administrative system.</a:t>
            </a:r>
          </a:p>
          <a:p>
            <a:r>
              <a:rPr lang="en-US" u="sng" dirty="0" smtClean="0">
                <a:latin typeface="Century Gothic" pitchFamily="34" charset="0"/>
              </a:rPr>
              <a:t>Important Features:</a:t>
            </a:r>
          </a:p>
          <a:p>
            <a:r>
              <a:rPr lang="en-US" dirty="0" smtClean="0">
                <a:latin typeface="Century Gothic" pitchFamily="34" charset="0"/>
              </a:rPr>
              <a:t>Central Administration (centralised government)</a:t>
            </a:r>
          </a:p>
          <a:p>
            <a:r>
              <a:rPr lang="en-US" dirty="0" smtClean="0">
                <a:latin typeface="Century Gothic" pitchFamily="34" charset="0"/>
              </a:rPr>
              <a:t>Provincial Administration (the vast empire was divided into fifteen provinces)</a:t>
            </a:r>
          </a:p>
          <a:p>
            <a:r>
              <a:rPr lang="en-US" dirty="0" smtClean="0">
                <a:latin typeface="Century Gothic" pitchFamily="34" charset="0"/>
              </a:rPr>
              <a:t>The Mansabdari System (every official was given a ‘rank’ or ‘mansab’)</a:t>
            </a:r>
          </a:p>
          <a:p>
            <a:r>
              <a:rPr lang="en-US" dirty="0" smtClean="0">
                <a:latin typeface="Century Gothic" pitchFamily="34" charset="0"/>
              </a:rPr>
              <a:t>Economy (Revenue System (taxation) and trade)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CENTRAL ADMINISTRATION</a:t>
            </a:r>
            <a:endParaRPr lang="en-IN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A centralised government was set up in order to keep the vast empire together.</a:t>
            </a:r>
          </a:p>
          <a:p>
            <a:r>
              <a:rPr lang="en-US" dirty="0" smtClean="0">
                <a:latin typeface="Century Gothic" pitchFamily="34" charset="0"/>
              </a:rPr>
              <a:t>The emperor was assisted by a team of ministers.</a:t>
            </a:r>
          </a:p>
          <a:p>
            <a:r>
              <a:rPr lang="en-US" dirty="0" smtClean="0">
                <a:latin typeface="Century Gothic" pitchFamily="34" charset="0"/>
              </a:rPr>
              <a:t>The emperor was the commander-in-chief of the armed forces and the supreme judge on all matters of justice. His word was law.</a:t>
            </a:r>
          </a:p>
          <a:p>
            <a:r>
              <a:rPr lang="en-US" dirty="0" smtClean="0">
                <a:latin typeface="Century Gothic" pitchFamily="34" charset="0"/>
              </a:rPr>
              <a:t>The success of this system depended largely on the personality of the emperor and his wisdom to choose the right person for the right job.</a:t>
            </a:r>
            <a:endParaRPr lang="en-IN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Administration (continued)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Diwan-i-Khas – the private audience hall where meetings were held with senior officers.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IN" dirty="0">
              <a:latin typeface="Century Gothic" pitchFamily="34" charset="0"/>
            </a:endParaRPr>
          </a:p>
        </p:txBody>
      </p:sp>
      <p:pic>
        <p:nvPicPr>
          <p:cNvPr id="6" name="Picture 2" descr="C:\Users\anita\Pictures\diwankhas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67000"/>
            <a:ext cx="5791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341</TotalTime>
  <Words>1700</Words>
  <Application>Microsoft Office PowerPoint</Application>
  <PresentationFormat>On-screen Show (4:3)</PresentationFormat>
  <Paragraphs>167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The Mughals- AKBAR THE GREAT</vt:lpstr>
      <vt:lpstr>INTRODUCTION</vt:lpstr>
      <vt:lpstr>POLITICAL CONDITION</vt:lpstr>
      <vt:lpstr>SECOND BATTLE OF PANIPAT</vt:lpstr>
      <vt:lpstr>Bairam Khan’s Rule</vt:lpstr>
      <vt:lpstr>EXTENT OF AKBAR’S EMPIRE</vt:lpstr>
      <vt:lpstr>ADMINISTRATION OF AKBAR</vt:lpstr>
      <vt:lpstr>CENTRAL ADMINISTRATION</vt:lpstr>
      <vt:lpstr>Central Administration (continued)</vt:lpstr>
      <vt:lpstr>DIWAN-I- KHAS (interiors)</vt:lpstr>
      <vt:lpstr>Diwan-i-Aam</vt:lpstr>
      <vt:lpstr>PROVONCIAL ADMINISTRATION</vt:lpstr>
      <vt:lpstr>MANSABDARI SYSTEM</vt:lpstr>
      <vt:lpstr>MANSABDARI SYSTEM (continued)</vt:lpstr>
      <vt:lpstr>ECONOMY </vt:lpstr>
      <vt:lpstr>ECONOMY</vt:lpstr>
      <vt:lpstr>AKBAR’S RELIGIOUS POLICY</vt:lpstr>
      <vt:lpstr>RELIGIOUS POLICY (continued)</vt:lpstr>
      <vt:lpstr>RELIGIOUS POLICY (continued)</vt:lpstr>
      <vt:lpstr>AKBAR’S RAJPUT POLICY</vt:lpstr>
      <vt:lpstr>AKBAR’S SOCIAL AND CULTURAL ACHIEVEMENTS</vt:lpstr>
      <vt:lpstr>AKBAR’S SOCIAL AND CULTURAL ACHIEVEMENTS</vt:lpstr>
      <vt:lpstr>AKBAR’S SOCIAL AND CULTURAL ACHIEVEMENTS</vt:lpstr>
      <vt:lpstr>AKBAR’S SOCIAL AND CULTURAL ACHIEVEMENTS</vt:lpstr>
      <vt:lpstr>AKBAR’S SOCIAL AND CULTURAL ACHIEVEMENTS</vt:lpstr>
      <vt:lpstr>AKBAR’S SOCIAL AND CULTURAL ACHIEVEMENTS</vt:lpstr>
      <vt:lpstr>AKBAR’S NINE GEMS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Mughals- AKBAR THE GREAT</dc:title>
  <dc:creator>anita</dc:creator>
  <cp:lastModifiedBy>anita</cp:lastModifiedBy>
  <cp:revision>79</cp:revision>
  <dcterms:created xsi:type="dcterms:W3CDTF">2006-08-16T00:00:00Z</dcterms:created>
  <dcterms:modified xsi:type="dcterms:W3CDTF">2013-04-12T04:48:37Z</dcterms:modified>
</cp:coreProperties>
</file>