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4/24/2012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4/24/2012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4/24/2012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Mughals – SHAH JAHAN</a:t>
            </a:r>
            <a:endParaRPr lang="en-IN" dirty="0"/>
          </a:p>
        </p:txBody>
      </p:sp>
      <p:sp>
        <p:nvSpPr>
          <p:cNvPr id="3" name="Subtitle 2"/>
          <p:cNvSpPr>
            <a:spLocks noGrp="1"/>
          </p:cNvSpPr>
          <p:nvPr>
            <p:ph type="subTitle" idx="1"/>
          </p:nvPr>
        </p:nvSpPr>
        <p:spPr/>
        <p:txBody>
          <a:bodyPr/>
          <a:lstStyle/>
          <a:p>
            <a:r>
              <a:rPr lang="en-US" smtClean="0"/>
              <a:t>Grade </a:t>
            </a:r>
            <a:r>
              <a:rPr lang="en-US" smtClean="0"/>
              <a:t>7</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7"/>
          <p:cNvSpPr>
            <a:spLocks noGrp="1" noChangeArrowheads="1"/>
          </p:cNvSpPr>
          <p:nvPr>
            <p:ph idx="1"/>
          </p:nvPr>
        </p:nvSpPr>
        <p:spPr>
          <a:xfrm>
            <a:off x="152400" y="1447800"/>
            <a:ext cx="8305800" cy="5105400"/>
          </a:xfrm>
          <a:ln w="19050">
            <a:solidFill>
              <a:schemeClr val="tx1"/>
            </a:solidFill>
          </a:ln>
        </p:spPr>
        <p:txBody>
          <a:bodyPr/>
          <a:lstStyle/>
          <a:p>
            <a:r>
              <a:rPr lang="en-US" sz="2400" dirty="0" smtClean="0">
                <a:latin typeface="Arial" charset="0"/>
                <a:cs typeface="Arial" charset="0"/>
              </a:rPr>
              <a:t>Shah Jahan succeeded his father in 1627.</a:t>
            </a:r>
          </a:p>
          <a:p>
            <a:r>
              <a:rPr lang="en-US" sz="2400" dirty="0" smtClean="0">
                <a:latin typeface="Arial" charset="0"/>
                <a:cs typeface="Arial" charset="0"/>
              </a:rPr>
              <a:t>Better ruler than Jahangir.</a:t>
            </a:r>
          </a:p>
          <a:p>
            <a:pPr lvl="1"/>
            <a:r>
              <a:rPr lang="en-US" sz="2400" b="1" u="sng" dirty="0" smtClean="0">
                <a:latin typeface="Arial" charset="0"/>
                <a:cs typeface="Arial" charset="0"/>
              </a:rPr>
              <a:t>Restored the efficiency</a:t>
            </a:r>
            <a:r>
              <a:rPr lang="en-US" sz="2400" dirty="0" smtClean="0">
                <a:latin typeface="Arial" charset="0"/>
                <a:cs typeface="Arial" charset="0"/>
              </a:rPr>
              <a:t> of government.</a:t>
            </a:r>
          </a:p>
          <a:p>
            <a:pPr lvl="1"/>
            <a:r>
              <a:rPr lang="en-US" sz="2400" b="1" u="sng" dirty="0" smtClean="0">
                <a:latin typeface="Arial" charset="0"/>
                <a:cs typeface="Arial" charset="0"/>
              </a:rPr>
              <a:t>Recovered  territories</a:t>
            </a:r>
            <a:r>
              <a:rPr lang="en-US" sz="2400" dirty="0" smtClean="0">
                <a:latin typeface="Arial" charset="0"/>
                <a:cs typeface="Arial" charset="0"/>
              </a:rPr>
              <a:t>.</a:t>
            </a:r>
          </a:p>
          <a:p>
            <a:pPr lvl="1"/>
            <a:r>
              <a:rPr lang="en-US" sz="2400" b="1" u="sng" dirty="0" smtClean="0">
                <a:latin typeface="Arial" charset="0"/>
                <a:cs typeface="Arial" charset="0"/>
              </a:rPr>
              <a:t>Maintained peace</a:t>
            </a:r>
            <a:r>
              <a:rPr lang="en-US" sz="2400" dirty="0" smtClean="0">
                <a:latin typeface="Arial" charset="0"/>
                <a:cs typeface="Arial" charset="0"/>
              </a:rPr>
              <a:t> </a:t>
            </a:r>
          </a:p>
          <a:p>
            <a:pPr lvl="1"/>
            <a:r>
              <a:rPr lang="en-US" sz="2400" dirty="0" smtClean="0">
                <a:latin typeface="Arial" charset="0"/>
                <a:cs typeface="Arial" charset="0"/>
              </a:rPr>
              <a:t>Foreign traders were allowed into India and </a:t>
            </a:r>
            <a:r>
              <a:rPr lang="en-US" sz="2400" b="1" u="sng" dirty="0" smtClean="0">
                <a:latin typeface="Arial" charset="0"/>
                <a:cs typeface="Arial" charset="0"/>
              </a:rPr>
              <a:t>trade increased considerably.</a:t>
            </a:r>
          </a:p>
          <a:p>
            <a:r>
              <a:rPr lang="en-US" sz="2400" dirty="0" smtClean="0">
                <a:latin typeface="Arial" charset="0"/>
                <a:cs typeface="Arial" charset="0"/>
              </a:rPr>
              <a:t>The empire was expanded.</a:t>
            </a:r>
          </a:p>
          <a:p>
            <a:r>
              <a:rPr lang="en-US" sz="2400" dirty="0" smtClean="0">
                <a:latin typeface="Arial" charset="0"/>
                <a:cs typeface="Arial" charset="0"/>
              </a:rPr>
              <a:t>Shah Jahan was a </a:t>
            </a:r>
            <a:r>
              <a:rPr lang="en-US" sz="2400" b="1" u="sng" dirty="0" smtClean="0">
                <a:latin typeface="Arial" charset="0"/>
                <a:cs typeface="Arial" charset="0"/>
              </a:rPr>
              <a:t>patron of the arts</a:t>
            </a:r>
          </a:p>
          <a:p>
            <a:pPr lvl="1"/>
            <a:r>
              <a:rPr lang="en-US" sz="2400" dirty="0" smtClean="0">
                <a:latin typeface="Arial" charset="0"/>
                <a:cs typeface="Arial" charset="0"/>
              </a:rPr>
              <a:t>Built many great buildings including the </a:t>
            </a:r>
            <a:r>
              <a:rPr lang="en-US" sz="2400" b="1" u="sng" dirty="0" smtClean="0">
                <a:latin typeface="Arial" charset="0"/>
                <a:cs typeface="Arial" charset="0"/>
              </a:rPr>
              <a:t>Taj Mahal</a:t>
            </a:r>
            <a:r>
              <a:rPr lang="en-US" sz="2400" dirty="0" smtClean="0">
                <a:latin typeface="Arial" charset="0"/>
                <a:cs typeface="Arial" charset="0"/>
              </a:rPr>
              <a:t> and the Peacock Throne - a brilliant gold throne encased in hundreds of precious gems.</a:t>
            </a:r>
          </a:p>
        </p:txBody>
      </p:sp>
      <p:sp>
        <p:nvSpPr>
          <p:cNvPr id="10242" name="Rectangle 2"/>
          <p:cNvSpPr>
            <a:spLocks noGrp="1" noChangeArrowheads="1"/>
          </p:cNvSpPr>
          <p:nvPr>
            <p:ph type="title"/>
          </p:nvPr>
        </p:nvSpPr>
        <p:spPr>
          <a:xfrm>
            <a:off x="-79375" y="222250"/>
            <a:ext cx="7772400" cy="1143000"/>
          </a:xfrm>
        </p:spPr>
        <p:txBody>
          <a:bodyPr>
            <a:normAutofit fontScale="90000"/>
          </a:bodyPr>
          <a:lstStyle/>
          <a:p>
            <a:r>
              <a:rPr lang="en-US" dirty="0" smtClean="0"/>
              <a:t>Shah Jahan 1627 - 1658</a:t>
            </a:r>
            <a:br>
              <a:rPr lang="en-US" dirty="0" smtClean="0"/>
            </a:br>
            <a:r>
              <a:rPr lang="en-US" sz="3000" i="1" dirty="0" smtClean="0"/>
              <a:t>The Master Builder</a:t>
            </a:r>
            <a:endParaRPr lang="en-US" dirty="0" smtClean="0"/>
          </a:p>
        </p:txBody>
      </p:sp>
      <p:pic>
        <p:nvPicPr>
          <p:cNvPr id="10244" name="Picture 8" descr="shahjehan"/>
          <p:cNvPicPr>
            <a:picLocks noChangeAspect="1" noChangeArrowheads="1"/>
          </p:cNvPicPr>
          <p:nvPr/>
        </p:nvPicPr>
        <p:blipFill>
          <a:blip r:embed="rId2"/>
          <a:srcRect/>
          <a:stretch>
            <a:fillRect/>
          </a:stretch>
        </p:blipFill>
        <p:spPr bwMode="auto">
          <a:xfrm>
            <a:off x="6553200" y="228600"/>
            <a:ext cx="2343150" cy="3048000"/>
          </a:xfrm>
          <a:prstGeom prst="rect">
            <a:avLst/>
          </a:prstGeom>
          <a:noFill/>
          <a:ln w="28575">
            <a:solidFill>
              <a:schemeClr val="tx1"/>
            </a:solidFill>
            <a:miter lim="800000"/>
            <a:headEnd/>
            <a:tailEnd/>
          </a:ln>
          <a:effectLst>
            <a:outerShdw dist="107763" dir="13500000" algn="ctr" rotWithShape="0">
              <a:srgbClr val="808080"/>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228600" y="762000"/>
            <a:ext cx="8686800" cy="4495800"/>
          </a:xfrm>
          <a:ln w="19050">
            <a:solidFill>
              <a:schemeClr val="tx1"/>
            </a:solidFill>
          </a:ln>
        </p:spPr>
        <p:txBody>
          <a:bodyPr>
            <a:normAutofit/>
          </a:bodyPr>
          <a:lstStyle/>
          <a:p>
            <a:pPr>
              <a:lnSpc>
                <a:spcPct val="80000"/>
              </a:lnSpc>
            </a:pPr>
            <a:r>
              <a:rPr lang="en-US" sz="2800" dirty="0" smtClean="0"/>
              <a:t>Taj Mahal </a:t>
            </a:r>
          </a:p>
          <a:p>
            <a:pPr lvl="1">
              <a:lnSpc>
                <a:spcPct val="80000"/>
              </a:lnSpc>
            </a:pPr>
            <a:r>
              <a:rPr lang="en-US" sz="2400" dirty="0" smtClean="0">
                <a:latin typeface="Arial" pitchFamily="34" charset="0"/>
                <a:ea typeface="Verdana" pitchFamily="34" charset="0"/>
                <a:cs typeface="Arial" pitchFamily="34" charset="0"/>
              </a:rPr>
              <a:t>Built in honor of his wife who died during childbirth. </a:t>
            </a:r>
          </a:p>
          <a:p>
            <a:pPr lvl="1">
              <a:lnSpc>
                <a:spcPct val="80000"/>
              </a:lnSpc>
            </a:pPr>
            <a:r>
              <a:rPr lang="en-US" sz="2400" dirty="0" smtClean="0">
                <a:latin typeface="Arial" pitchFamily="34" charset="0"/>
                <a:ea typeface="Verdana" pitchFamily="34" charset="0"/>
                <a:cs typeface="Arial" pitchFamily="34" charset="0"/>
              </a:rPr>
              <a:t>Took over a decade to build it and the empire nearly went bankrupt.</a:t>
            </a:r>
          </a:p>
          <a:p>
            <a:pPr>
              <a:lnSpc>
                <a:spcPct val="80000"/>
              </a:lnSpc>
            </a:pPr>
            <a:r>
              <a:rPr lang="en-US" sz="2800" dirty="0" smtClean="0">
                <a:latin typeface="Arial" pitchFamily="34" charset="0"/>
                <a:ea typeface="Verdana" pitchFamily="34" charset="0"/>
                <a:cs typeface="Arial" pitchFamily="34" charset="0"/>
              </a:rPr>
              <a:t>1657 - Shah Jahan became seriously ill and a </a:t>
            </a:r>
            <a:r>
              <a:rPr lang="en-US" sz="2800" b="1" u="sng" dirty="0" smtClean="0">
                <a:latin typeface="Arial" pitchFamily="34" charset="0"/>
                <a:ea typeface="Verdana" pitchFamily="34" charset="0"/>
                <a:cs typeface="Arial" pitchFamily="34" charset="0"/>
              </a:rPr>
              <a:t>dispute over</a:t>
            </a:r>
            <a:r>
              <a:rPr lang="en-US" sz="2800" dirty="0" smtClean="0">
                <a:latin typeface="Arial" pitchFamily="34" charset="0"/>
                <a:ea typeface="Verdana" pitchFamily="34" charset="0"/>
                <a:cs typeface="Arial" pitchFamily="34" charset="0"/>
              </a:rPr>
              <a:t> the </a:t>
            </a:r>
            <a:r>
              <a:rPr lang="en-US" sz="2800" b="1" u="sng" dirty="0" smtClean="0">
                <a:latin typeface="Arial" pitchFamily="34" charset="0"/>
                <a:ea typeface="Verdana" pitchFamily="34" charset="0"/>
                <a:cs typeface="Arial" pitchFamily="34" charset="0"/>
              </a:rPr>
              <a:t>succession</a:t>
            </a:r>
            <a:r>
              <a:rPr lang="en-US" sz="2800" dirty="0" smtClean="0">
                <a:latin typeface="Arial" pitchFamily="34" charset="0"/>
                <a:ea typeface="Verdana" pitchFamily="34" charset="0"/>
                <a:cs typeface="Arial" pitchFamily="34" charset="0"/>
              </a:rPr>
              <a:t> of the throne ensued between his three sons.</a:t>
            </a:r>
          </a:p>
          <a:p>
            <a:pPr>
              <a:lnSpc>
                <a:spcPct val="80000"/>
              </a:lnSpc>
            </a:pPr>
            <a:r>
              <a:rPr lang="en-US" sz="2800" b="1" u="sng" dirty="0" smtClean="0">
                <a:latin typeface="Arial" pitchFamily="34" charset="0"/>
                <a:ea typeface="Verdana" pitchFamily="34" charset="0"/>
                <a:cs typeface="Arial" pitchFamily="34" charset="0"/>
              </a:rPr>
              <a:t>Aurangzeb deposed Shah Jahan</a:t>
            </a:r>
            <a:r>
              <a:rPr lang="en-US" sz="2800" dirty="0" smtClean="0">
                <a:latin typeface="Arial" pitchFamily="34" charset="0"/>
                <a:ea typeface="Verdana" pitchFamily="34" charset="0"/>
                <a:cs typeface="Arial" pitchFamily="34" charset="0"/>
              </a:rPr>
              <a:t> in a coup in 1658.  Shah Jahan was imprisoned in the Octagonal Tower of the Agra Fort from which he could see the Taj Mahal.  He died in 1666 and was buried next to his wife in the Taj Mahal.</a:t>
            </a:r>
          </a:p>
          <a:p>
            <a:pPr>
              <a:lnSpc>
                <a:spcPct val="80000"/>
              </a:lnSpc>
            </a:pPr>
            <a:endParaRPr lang="en-US" sz="4000" dirty="0" smtClean="0"/>
          </a:p>
        </p:txBody>
      </p:sp>
      <p:sp>
        <p:nvSpPr>
          <p:cNvPr id="11266" name="Rectangle 2"/>
          <p:cNvSpPr>
            <a:spLocks noGrp="1" noChangeArrowheads="1"/>
          </p:cNvSpPr>
          <p:nvPr>
            <p:ph type="title"/>
          </p:nvPr>
        </p:nvSpPr>
        <p:spPr>
          <a:xfrm>
            <a:off x="685800" y="-152400"/>
            <a:ext cx="7772400" cy="1143000"/>
          </a:xfrm>
        </p:spPr>
        <p:txBody>
          <a:bodyPr/>
          <a:lstStyle/>
          <a:p>
            <a:r>
              <a:rPr lang="en-US" dirty="0" smtClean="0"/>
              <a:t>Shah Jahan</a:t>
            </a:r>
          </a:p>
        </p:txBody>
      </p:sp>
      <p:pic>
        <p:nvPicPr>
          <p:cNvPr id="11268" name="Picture 4" descr="taj"/>
          <p:cNvPicPr>
            <a:picLocks noChangeAspect="1" noChangeArrowheads="1"/>
          </p:cNvPicPr>
          <p:nvPr/>
        </p:nvPicPr>
        <p:blipFill>
          <a:blip r:embed="rId2"/>
          <a:srcRect/>
          <a:stretch>
            <a:fillRect/>
          </a:stretch>
        </p:blipFill>
        <p:spPr bwMode="auto">
          <a:xfrm>
            <a:off x="5638800" y="4913313"/>
            <a:ext cx="3124200" cy="1944687"/>
          </a:xfrm>
          <a:prstGeom prst="rect">
            <a:avLst/>
          </a:prstGeom>
          <a:noFill/>
          <a:ln w="9525">
            <a:noFill/>
            <a:miter lim="800000"/>
            <a:headEnd/>
            <a:tailEnd/>
          </a:ln>
        </p:spPr>
      </p:pic>
      <p:pic>
        <p:nvPicPr>
          <p:cNvPr id="11269" name="Picture 5" descr="taj2"/>
          <p:cNvPicPr>
            <a:picLocks noChangeAspect="1" noChangeArrowheads="1"/>
          </p:cNvPicPr>
          <p:nvPr/>
        </p:nvPicPr>
        <p:blipFill>
          <a:blip r:embed="rId3"/>
          <a:srcRect l="2028" t="25999" r="55318" b="2000"/>
          <a:stretch>
            <a:fillRect/>
          </a:stretch>
        </p:blipFill>
        <p:spPr bwMode="auto">
          <a:xfrm>
            <a:off x="3987800" y="4953000"/>
            <a:ext cx="1687513"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182</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Concourse</vt:lpstr>
      <vt:lpstr>The Mughals – SHAH JAHAN</vt:lpstr>
      <vt:lpstr>Shah Jahan 1627 - 1658 The Master Builder</vt:lpstr>
      <vt:lpstr>Shah Jahan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Mughals – SHAH JAHAN</dc:title>
  <dc:creator>anita</dc:creator>
  <cp:lastModifiedBy>anita</cp:lastModifiedBy>
  <cp:revision>10</cp:revision>
  <dcterms:created xsi:type="dcterms:W3CDTF">2006-08-16T00:00:00Z</dcterms:created>
  <dcterms:modified xsi:type="dcterms:W3CDTF">2012-04-24T05:11:25Z</dcterms:modified>
</cp:coreProperties>
</file>