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79" r:id="rId4"/>
    <p:sldId id="260" r:id="rId5"/>
    <p:sldId id="258" r:id="rId6"/>
    <p:sldId id="259" r:id="rId7"/>
    <p:sldId id="261" r:id="rId8"/>
    <p:sldId id="262" r:id="rId9"/>
    <p:sldId id="263" r:id="rId10"/>
    <p:sldId id="264" r:id="rId11"/>
    <p:sldId id="265" r:id="rId12"/>
    <p:sldId id="266" r:id="rId13"/>
    <p:sldId id="268" r:id="rId14"/>
    <p:sldId id="277" r:id="rId15"/>
    <p:sldId id="278" r:id="rId16"/>
    <p:sldId id="269" r:id="rId17"/>
    <p:sldId id="270" r:id="rId18"/>
    <p:sldId id="271" r:id="rId19"/>
    <p:sldId id="272" r:id="rId20"/>
    <p:sldId id="273" r:id="rId21"/>
    <p:sldId id="274" r:id="rId22"/>
    <p:sldId id="275" r:id="rId23"/>
    <p:sldId id="276" r:id="rId24"/>
    <p:sldId id="280" r:id="rId25"/>
    <p:sldId id="281" r:id="rId26"/>
    <p:sldId id="282" r:id="rId27"/>
    <p:sldId id="283" r:id="rId28"/>
    <p:sldId id="284" r:id="rId29"/>
    <p:sldId id="285"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8971" autoAdjust="0"/>
    <p:restoredTop sz="94660"/>
  </p:normalViewPr>
  <p:slideViewPr>
    <p:cSldViewPr>
      <p:cViewPr>
        <p:scale>
          <a:sx n="33" d="100"/>
          <a:sy n="33" d="100"/>
        </p:scale>
        <p:origin x="-1637" y="-42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315"/>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1D8BD707-D9CF-40AE-B4C6-C98DA3205C09}" type="datetimeFigureOut">
              <a:rPr lang="en-US" smtClean="0"/>
              <a:pPr/>
              <a:t>5/25/2012</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5/25/2012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5/25/2012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5/25/2012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1D8BD707-D9CF-40AE-B4C6-C98DA3205C09}" type="datetimeFigureOut">
              <a:rPr lang="en-US" smtClean="0"/>
              <a:pPr/>
              <a:t>5/25/2012</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5/25/2012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B6F15528-21DE-4FAA-801E-634DDDAF4B2B}"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5/25/2012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5/25/2012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5/25/2012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1D8BD707-D9CF-40AE-B4C6-C98DA3205C09}" type="datetimeFigureOut">
              <a:rPr lang="en-US" smtClean="0"/>
              <a:pPr/>
              <a:t>5/25/2012</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1D8BD707-D9CF-40AE-B4C6-C98DA3205C09}" type="datetimeFigureOut">
              <a:rPr lang="en-US" smtClean="0"/>
              <a:pPr/>
              <a:t>5/25/2012</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1D8BD707-D9CF-40AE-B4C6-C98DA3205C09}" type="datetimeFigureOut">
              <a:rPr lang="en-US" smtClean="0"/>
              <a:pPr/>
              <a:t>5/25/2012</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B6F15528-21DE-4FAA-801E-634DDDAF4B2B}"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images.google.co.in/imgres?imgurl=http://legvi.tripod.com/sitebuildercontent/sitebuilderpictures/scutum.jpg&amp;imgrefurl=http://legvi.tripod.com/ispa/id17.html&amp;usg=__287PVBv_d4wyxxU4y1TCA7tuGFQ=&amp;h=400&amp;w=232&amp;sz=42&amp;hl=en&amp;start=19&amp;tbnid=rD9-ULGXHiF82M:&amp;tbnh=124&amp;tbnw=72&amp;prev=/images?q=scutum&amp;gbv=2&amp;hl=en" TargetMode="Externa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hyperlink" Target="http://images.google.co.in/imgres?imgurl=http://armillum.com/tienda/images/ARMILLUM/Gladius-juguete.jpg&amp;imgrefurl=http://armillum.com/tienda/index.php?manufacturers_id=6&amp;main_page=index&amp;usg=__3fEhsMxjQzKDmkfDH-7i-ph51WQ=&amp;h=372&amp;w=500&amp;sz=16&amp;hl=en&amp;start=7&amp;tbnid=UU9WiD0DUrVpcM:&amp;tbnh=97&amp;tbnw=130&amp;prev=/images?q=gladius&amp;gbv=2&amp;hl=en" TargetMode="Externa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chiddingstone.kent.sch.uk/homework/romans/officers.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chiddingstone.kent.sch.uk/homework/romans/legion.html" TargetMode="External"/><Relationship Id="rId2" Type="http://schemas.openxmlformats.org/officeDocument/2006/relationships/hyperlink" Target="http://www.chiddingstone.kent.sch.uk/homework/romans/officers.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dirty="0" smtClean="0"/>
              <a:t>THE ROMAN ARMY</a:t>
            </a:r>
            <a:endParaRPr lang="en-IN" sz="5400" dirty="0"/>
          </a:p>
        </p:txBody>
      </p:sp>
      <p:sp>
        <p:nvSpPr>
          <p:cNvPr id="3" name="Subtitle 2"/>
          <p:cNvSpPr>
            <a:spLocks noGrp="1"/>
          </p:cNvSpPr>
          <p:nvPr>
            <p:ph type="subTitle" idx="1"/>
          </p:nvPr>
        </p:nvSpPr>
        <p:spPr/>
        <p:txBody>
          <a:bodyPr/>
          <a:lstStyle/>
          <a:p>
            <a:endParaRPr lang="en-I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Auxiliaries</a:t>
            </a:r>
            <a:endParaRPr lang="en-IN" dirty="0"/>
          </a:p>
        </p:txBody>
      </p:sp>
      <p:sp>
        <p:nvSpPr>
          <p:cNvPr id="3" name="Content Placeholder 2"/>
          <p:cNvSpPr>
            <a:spLocks noGrp="1"/>
          </p:cNvSpPr>
          <p:nvPr>
            <p:ph idx="1"/>
          </p:nvPr>
        </p:nvSpPr>
        <p:spPr/>
        <p:txBody>
          <a:bodyPr>
            <a:normAutofit fontScale="92500" lnSpcReduction="20000"/>
          </a:bodyPr>
          <a:lstStyle/>
          <a:p>
            <a:pPr>
              <a:buNone/>
            </a:pPr>
            <a:endParaRPr lang="en-IN" dirty="0" smtClean="0"/>
          </a:p>
          <a:p>
            <a:r>
              <a:rPr lang="en-IN" dirty="0" smtClean="0"/>
              <a:t>An auxiliary was a soldier who was not a Roman citizen. </a:t>
            </a:r>
          </a:p>
          <a:p>
            <a:r>
              <a:rPr lang="en-IN" dirty="0" smtClean="0"/>
              <a:t>He was paid a third as much as a legionary.</a:t>
            </a:r>
          </a:p>
          <a:p>
            <a:r>
              <a:rPr lang="en-IN" dirty="0" smtClean="0"/>
              <a:t> Auxiliaries guarded forts and frontiers, but also fought in battles, often in the front lines, where it was the most dangerous.</a:t>
            </a:r>
          </a:p>
          <a:p>
            <a:r>
              <a:rPr lang="en-IN" dirty="0" smtClean="0"/>
              <a:t> They were recruited from tribes that had been conquered by Rome or were allied to Rome. </a:t>
            </a:r>
          </a:p>
          <a:p>
            <a:r>
              <a:rPr lang="en-IN" dirty="0" smtClean="0"/>
              <a:t>Roman Auxiliaries had to serve for 25 years, after which they became Roman citizens.</a:t>
            </a:r>
          </a:p>
          <a:p>
            <a:endParaRPr lang="en-IN" dirty="0" smtClean="0"/>
          </a:p>
          <a:p>
            <a:endParaRPr lang="en-IN"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normAutofit fontScale="47500" lnSpcReduction="20000"/>
          </a:bodyPr>
          <a:lstStyle/>
          <a:p>
            <a:endParaRPr lang="en-IN" dirty="0" smtClean="0"/>
          </a:p>
          <a:p>
            <a:r>
              <a:rPr lang="en-IN" sz="4200" dirty="0" smtClean="0"/>
              <a:t>Some soldiers had special skills. </a:t>
            </a:r>
          </a:p>
          <a:p>
            <a:pPr>
              <a:buNone/>
            </a:pPr>
            <a:endParaRPr lang="en-IN" sz="4200" dirty="0" smtClean="0"/>
          </a:p>
          <a:p>
            <a:r>
              <a:rPr lang="en-IN" sz="4200" dirty="0" smtClean="0"/>
              <a:t>They shot bows and arrows, flung stones from </a:t>
            </a:r>
            <a:r>
              <a:rPr lang="en-IN" sz="4200" i="1" dirty="0" smtClean="0"/>
              <a:t>slingshots</a:t>
            </a:r>
            <a:r>
              <a:rPr lang="en-IN" sz="4200" dirty="0" smtClean="0"/>
              <a:t>, or could swim rivers to surprise an enemy - like modern commandos.</a:t>
            </a:r>
          </a:p>
          <a:p>
            <a:pPr>
              <a:buNone/>
            </a:pPr>
            <a:endParaRPr lang="en-IN" sz="4200" dirty="0" smtClean="0"/>
          </a:p>
          <a:p>
            <a:r>
              <a:rPr lang="en-IN" sz="4200" dirty="0" smtClean="0"/>
              <a:t>Artillery soldiers fired giant catapults, called </a:t>
            </a:r>
            <a:r>
              <a:rPr lang="en-IN" sz="4200" dirty="0" err="1" smtClean="0"/>
              <a:t>onagers</a:t>
            </a:r>
            <a:r>
              <a:rPr lang="en-IN" sz="4200" dirty="0" smtClean="0"/>
              <a:t> in </a:t>
            </a:r>
            <a:r>
              <a:rPr lang="en-IN" sz="4200" i="1" dirty="0" smtClean="0"/>
              <a:t>Latin</a:t>
            </a:r>
            <a:r>
              <a:rPr lang="en-IN" sz="4200" dirty="0" smtClean="0"/>
              <a:t>, machines that fired rocks or balls of burning tar. </a:t>
            </a:r>
          </a:p>
          <a:p>
            <a:pPr>
              <a:buNone/>
            </a:pPr>
            <a:endParaRPr lang="en-IN" sz="4200" dirty="0" smtClean="0"/>
          </a:p>
          <a:p>
            <a:r>
              <a:rPr lang="en-IN" sz="4200" dirty="0" smtClean="0"/>
              <a:t>The Romans used big wind-up crossbows, called </a:t>
            </a:r>
            <a:r>
              <a:rPr lang="en-IN" sz="4200" dirty="0" err="1" smtClean="0"/>
              <a:t>ballistas</a:t>
            </a:r>
            <a:r>
              <a:rPr lang="en-IN" sz="4200" dirty="0" smtClean="0"/>
              <a:t> in Latin, too.</a:t>
            </a:r>
          </a:p>
          <a:p>
            <a:r>
              <a:rPr lang="en-IN" sz="4200" dirty="0" smtClean="0"/>
              <a:t>Usually, Romans liked to fight on foot. </a:t>
            </a:r>
          </a:p>
          <a:p>
            <a:pPr>
              <a:buNone/>
            </a:pPr>
            <a:endParaRPr lang="en-IN" sz="4200" dirty="0" smtClean="0"/>
          </a:p>
          <a:p>
            <a:r>
              <a:rPr lang="en-IN" sz="4200" dirty="0" smtClean="0"/>
              <a:t>They used cavalry (soldiers riding horses) to chase a fleeing enemy. In a battle, the cavalry often lined up either side of the infantry (foot-soldiers).</a:t>
            </a:r>
          </a:p>
          <a:p>
            <a:pPr>
              <a:buNone/>
            </a:pPr>
            <a:r>
              <a:rPr lang="en-IN" dirty="0" smtClean="0"/>
              <a:t/>
            </a:r>
            <a:br>
              <a:rPr lang="en-IN" dirty="0" smtClean="0"/>
            </a:br>
            <a:endParaRPr lang="en-IN"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a:t>
            </a:r>
            <a:endParaRPr lang="en-IN" dirty="0"/>
          </a:p>
        </p:txBody>
      </p:sp>
      <p:sp>
        <p:nvSpPr>
          <p:cNvPr id="3" name="Content Placeholder 2"/>
          <p:cNvSpPr>
            <a:spLocks noGrp="1"/>
          </p:cNvSpPr>
          <p:nvPr>
            <p:ph idx="1"/>
          </p:nvPr>
        </p:nvSpPr>
        <p:spPr/>
        <p:txBody>
          <a:bodyPr>
            <a:normAutofit fontScale="85000" lnSpcReduction="10000"/>
          </a:bodyPr>
          <a:lstStyle/>
          <a:p>
            <a:r>
              <a:rPr lang="en-GB" dirty="0" smtClean="0">
                <a:latin typeface="Lucida Sans" pitchFamily="34" charset="0"/>
              </a:rPr>
              <a:t>18-20 years old</a:t>
            </a:r>
          </a:p>
          <a:p>
            <a:pPr>
              <a:buNone/>
            </a:pPr>
            <a:endParaRPr lang="en-GB" dirty="0" smtClean="0">
              <a:latin typeface="Lucida Sans" pitchFamily="34" charset="0"/>
            </a:endParaRPr>
          </a:p>
          <a:p>
            <a:r>
              <a:rPr lang="en-GB" dirty="0" smtClean="0">
                <a:latin typeface="Lucida Sans" pitchFamily="34" charset="0"/>
              </a:rPr>
              <a:t>There were three 30km marches each month</a:t>
            </a:r>
          </a:p>
          <a:p>
            <a:endParaRPr lang="en-GB" dirty="0" smtClean="0">
              <a:latin typeface="Lucida Sans" pitchFamily="34" charset="0"/>
            </a:endParaRPr>
          </a:p>
          <a:p>
            <a:r>
              <a:rPr lang="en-GB" dirty="0" smtClean="0">
                <a:latin typeface="Lucida Sans" pitchFamily="34" charset="0"/>
              </a:rPr>
              <a:t>On each march the legionary would carry 25 kilos of equipment</a:t>
            </a:r>
          </a:p>
          <a:p>
            <a:pPr>
              <a:buNone/>
            </a:pPr>
            <a:endParaRPr lang="en-GB" dirty="0" smtClean="0">
              <a:latin typeface="Lucida Sans" pitchFamily="34" charset="0"/>
            </a:endParaRPr>
          </a:p>
          <a:p>
            <a:r>
              <a:rPr lang="en-GB" dirty="0" smtClean="0">
                <a:latin typeface="Lucida Sans" pitchFamily="34" charset="0"/>
              </a:rPr>
              <a:t>Legionaries would also learn drill, or marching</a:t>
            </a:r>
          </a:p>
          <a:p>
            <a:pPr>
              <a:buNone/>
            </a:pPr>
            <a:endParaRPr lang="en-GB" dirty="0" smtClean="0">
              <a:latin typeface="Lucida Sans" pitchFamily="34" charset="0"/>
            </a:endParaRPr>
          </a:p>
          <a:p>
            <a:r>
              <a:rPr lang="en-GB" dirty="0" smtClean="0">
                <a:latin typeface="Lucida Sans" pitchFamily="34" charset="0"/>
              </a:rPr>
              <a:t>This was important for learning manoeuvres in battle</a:t>
            </a:r>
          </a:p>
          <a:p>
            <a:endParaRPr lang="en-GB" dirty="0" smtClean="0">
              <a:latin typeface="Lucida Sans"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Equipment of a Roman Soldier </a:t>
            </a:r>
            <a:endParaRPr lang="en-IN" dirty="0"/>
          </a:p>
        </p:txBody>
      </p:sp>
      <p:sp>
        <p:nvSpPr>
          <p:cNvPr id="3" name="Content Placeholder 2"/>
          <p:cNvSpPr>
            <a:spLocks noGrp="1"/>
          </p:cNvSpPr>
          <p:nvPr>
            <p:ph idx="1"/>
          </p:nvPr>
        </p:nvSpPr>
        <p:spPr/>
        <p:txBody>
          <a:bodyPr>
            <a:normAutofit fontScale="70000" lnSpcReduction="20000"/>
          </a:bodyPr>
          <a:lstStyle/>
          <a:p>
            <a:pPr>
              <a:buNone/>
            </a:pPr>
            <a:endParaRPr lang="en-IN" dirty="0" smtClean="0"/>
          </a:p>
          <a:p>
            <a:r>
              <a:rPr lang="en-IN" b="1" dirty="0" smtClean="0"/>
              <a:t>Cassis</a:t>
            </a:r>
            <a:r>
              <a:rPr lang="en-IN" dirty="0" smtClean="0"/>
              <a:t> - helmet</a:t>
            </a:r>
          </a:p>
          <a:p>
            <a:pPr>
              <a:buNone/>
            </a:pPr>
            <a:endParaRPr lang="en-IN" dirty="0" smtClean="0"/>
          </a:p>
          <a:p>
            <a:r>
              <a:rPr lang="en-IN" b="1" dirty="0" err="1" smtClean="0"/>
              <a:t>Lorica</a:t>
            </a:r>
            <a:r>
              <a:rPr lang="en-IN" b="1" dirty="0" smtClean="0"/>
              <a:t> </a:t>
            </a:r>
            <a:r>
              <a:rPr lang="en-IN" b="1" dirty="0" err="1" smtClean="0"/>
              <a:t>Segmentata</a:t>
            </a:r>
            <a:r>
              <a:rPr lang="en-IN" dirty="0" smtClean="0"/>
              <a:t> - armour</a:t>
            </a:r>
          </a:p>
          <a:p>
            <a:pPr>
              <a:buNone/>
            </a:pPr>
            <a:endParaRPr lang="en-IN" dirty="0" smtClean="0"/>
          </a:p>
          <a:p>
            <a:r>
              <a:rPr lang="en-IN" b="1" dirty="0" err="1" smtClean="0"/>
              <a:t>Focale</a:t>
            </a:r>
            <a:r>
              <a:rPr lang="en-IN" b="1" dirty="0" smtClean="0"/>
              <a:t> and </a:t>
            </a:r>
            <a:r>
              <a:rPr lang="en-IN" b="1" dirty="0" err="1" smtClean="0"/>
              <a:t>cingulum</a:t>
            </a:r>
            <a:r>
              <a:rPr lang="en-IN" dirty="0" smtClean="0"/>
              <a:t> - scarf and tunic worn under armour</a:t>
            </a:r>
          </a:p>
          <a:p>
            <a:pPr>
              <a:buNone/>
            </a:pPr>
            <a:endParaRPr lang="en-IN" dirty="0" smtClean="0"/>
          </a:p>
          <a:p>
            <a:r>
              <a:rPr lang="en-IN" b="1" dirty="0" smtClean="0"/>
              <a:t>Gladius</a:t>
            </a:r>
            <a:r>
              <a:rPr lang="en-IN" dirty="0" smtClean="0"/>
              <a:t> - sword, 18-24 in. long</a:t>
            </a:r>
          </a:p>
          <a:p>
            <a:pPr>
              <a:buNone/>
            </a:pPr>
            <a:endParaRPr lang="en-IN" dirty="0" smtClean="0"/>
          </a:p>
          <a:p>
            <a:r>
              <a:rPr lang="en-IN" b="1" dirty="0" err="1" smtClean="0"/>
              <a:t>Pilum</a:t>
            </a:r>
            <a:r>
              <a:rPr lang="en-IN" b="1" dirty="0" smtClean="0"/>
              <a:t> (plural </a:t>
            </a:r>
            <a:r>
              <a:rPr lang="en-IN" b="1" dirty="0" err="1" smtClean="0"/>
              <a:t>pila</a:t>
            </a:r>
            <a:r>
              <a:rPr lang="en-IN" b="1" dirty="0" smtClean="0"/>
              <a:t>)</a:t>
            </a:r>
            <a:r>
              <a:rPr lang="en-IN" dirty="0" smtClean="0"/>
              <a:t> - medium-length throwing spear</a:t>
            </a:r>
          </a:p>
          <a:p>
            <a:pPr>
              <a:buNone/>
            </a:pPr>
            <a:endParaRPr lang="en-IN" dirty="0" smtClean="0"/>
          </a:p>
          <a:p>
            <a:r>
              <a:rPr lang="en-IN" b="1" dirty="0" err="1" smtClean="0"/>
              <a:t>Scutum</a:t>
            </a:r>
            <a:r>
              <a:rPr lang="en-IN" dirty="0" smtClean="0"/>
              <a:t> - shield</a:t>
            </a:r>
          </a:p>
          <a:p>
            <a:pPr>
              <a:buNone/>
            </a:pPr>
            <a:endParaRPr lang="en-IN" dirty="0" smtClean="0"/>
          </a:p>
          <a:p>
            <a:r>
              <a:rPr lang="en-IN" b="1" dirty="0" smtClean="0"/>
              <a:t>Red Battle Cloak</a:t>
            </a:r>
          </a:p>
          <a:p>
            <a:pPr>
              <a:buNone/>
            </a:pPr>
            <a:endParaRPr lang="en-IN" dirty="0" smtClean="0"/>
          </a:p>
          <a:p>
            <a:r>
              <a:rPr lang="en-IN" b="1" dirty="0" err="1" smtClean="0"/>
              <a:t>Caligae</a:t>
            </a:r>
            <a:r>
              <a:rPr lang="en-IN" dirty="0" smtClean="0"/>
              <a:t> or military boots</a:t>
            </a:r>
          </a:p>
          <a:p>
            <a:endParaRPr lang="en-IN"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A Roman soldier wore armour made from strips of iron and leather (</a:t>
            </a:r>
            <a:r>
              <a:rPr lang="en-IN" dirty="0" err="1" smtClean="0"/>
              <a:t>lorica</a:t>
            </a:r>
            <a:r>
              <a:rPr lang="en-IN" dirty="0" smtClean="0"/>
              <a:t> </a:t>
            </a:r>
            <a:r>
              <a:rPr lang="en-IN" dirty="0" err="1" smtClean="0"/>
              <a:t>segmentata</a:t>
            </a:r>
            <a:r>
              <a:rPr lang="en-IN" dirty="0" smtClean="0"/>
              <a:t> in Latin). </a:t>
            </a:r>
          </a:p>
          <a:p>
            <a:r>
              <a:rPr lang="en-IN" dirty="0" smtClean="0"/>
              <a:t>On his head was a metal helmet (</a:t>
            </a:r>
            <a:r>
              <a:rPr lang="en-IN" dirty="0" err="1" smtClean="0"/>
              <a:t>galea</a:t>
            </a:r>
            <a:r>
              <a:rPr lang="en-IN" dirty="0" smtClean="0"/>
              <a:t>). </a:t>
            </a:r>
          </a:p>
          <a:p>
            <a:r>
              <a:rPr lang="en-IN" dirty="0" smtClean="0"/>
              <a:t>He carried a rectangular shield (</a:t>
            </a:r>
            <a:r>
              <a:rPr lang="en-IN" dirty="0" err="1" smtClean="0"/>
              <a:t>scutum</a:t>
            </a:r>
            <a:r>
              <a:rPr lang="en-IN" dirty="0" smtClean="0"/>
              <a:t>), curved so it protected his body. </a:t>
            </a:r>
          </a:p>
          <a:p>
            <a:r>
              <a:rPr lang="en-IN" dirty="0" smtClean="0"/>
              <a:t>The shield was made of wood and leather.</a:t>
            </a:r>
          </a:p>
          <a:p>
            <a:endParaRPr lang="en-IN"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10000"/>
          </a:bodyPr>
          <a:lstStyle/>
          <a:p>
            <a:r>
              <a:rPr lang="en-IN" dirty="0" smtClean="0"/>
              <a:t>The soldier's main weapons were a short sword for stabbing (gladius) and a long spear, or javelin (</a:t>
            </a:r>
            <a:r>
              <a:rPr lang="en-IN" dirty="0" err="1" smtClean="0"/>
              <a:t>pilum</a:t>
            </a:r>
            <a:r>
              <a:rPr lang="en-IN" dirty="0" smtClean="0"/>
              <a:t>) for throwing. </a:t>
            </a:r>
          </a:p>
          <a:p>
            <a:r>
              <a:rPr lang="en-IN" dirty="0" smtClean="0"/>
              <a:t>The javelin had a sharp iron point, and a thin, bendy shaft. </a:t>
            </a:r>
          </a:p>
          <a:p>
            <a:r>
              <a:rPr lang="en-IN" dirty="0" smtClean="0"/>
              <a:t>When it hit an enemy's shield, the point stuck in, but the shaft bent. This made it difficult to pull out. The long spear shaft got in the way, so the enemy soldier had to throw away his shield.</a:t>
            </a:r>
          </a:p>
          <a:p>
            <a:endParaRPr lang="en-IN"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Scutum and Gladius</a:t>
            </a:r>
            <a:endParaRPr lang="en-IN" dirty="0"/>
          </a:p>
        </p:txBody>
      </p:sp>
      <p:pic>
        <p:nvPicPr>
          <p:cNvPr id="4" name="Picture 9" descr="scutum">
            <a:hlinkClick r:id="rId2"/>
          </p:cNvPr>
          <p:cNvPicPr>
            <a:picLocks noGrp="1" noChangeAspect="1" noChangeArrowheads="1"/>
          </p:cNvPicPr>
          <p:nvPr>
            <p:ph idx="1"/>
          </p:nvPr>
        </p:nvPicPr>
        <p:blipFill>
          <a:blip r:embed="rId3"/>
          <a:srcRect/>
          <a:stretch>
            <a:fillRect/>
          </a:stretch>
        </p:blipFill>
        <p:spPr bwMode="auto">
          <a:xfrm>
            <a:off x="685800" y="1477433"/>
            <a:ext cx="2057400" cy="3543301"/>
          </a:xfrm>
          <a:prstGeom prst="rect">
            <a:avLst/>
          </a:prstGeom>
          <a:noFill/>
          <a:ln w="9525">
            <a:noFill/>
            <a:miter lim="800000"/>
            <a:headEnd/>
            <a:tailEnd/>
          </a:ln>
        </p:spPr>
      </p:pic>
      <p:pic>
        <p:nvPicPr>
          <p:cNvPr id="5" name="Picture 11" descr="Gladius-juguete">
            <a:hlinkClick r:id="rId4"/>
          </p:cNvPr>
          <p:cNvPicPr>
            <a:picLocks noChangeAspect="1" noChangeArrowheads="1"/>
          </p:cNvPicPr>
          <p:nvPr/>
        </p:nvPicPr>
        <p:blipFill>
          <a:blip r:embed="rId5"/>
          <a:srcRect/>
          <a:stretch>
            <a:fillRect/>
          </a:stretch>
        </p:blipFill>
        <p:spPr bwMode="auto">
          <a:xfrm>
            <a:off x="5943600" y="1773238"/>
            <a:ext cx="2530475" cy="3332162"/>
          </a:xfrm>
          <a:prstGeom prst="rect">
            <a:avLst/>
          </a:prstGeom>
          <a:noFill/>
          <a:ln w="9525">
            <a:noFill/>
            <a:miter lim="800000"/>
            <a:headEnd/>
            <a:tailEnd/>
          </a:ln>
        </p:spPr>
      </p:pic>
      <p:pic>
        <p:nvPicPr>
          <p:cNvPr id="3074" name="Picture 2" descr="C:\Users\anita\Pictures\back of a Scutum.jpg"/>
          <p:cNvPicPr>
            <a:picLocks noChangeAspect="1" noChangeArrowheads="1"/>
          </p:cNvPicPr>
          <p:nvPr/>
        </p:nvPicPr>
        <p:blipFill>
          <a:blip r:embed="rId6"/>
          <a:srcRect/>
          <a:stretch>
            <a:fillRect/>
          </a:stretch>
        </p:blipFill>
        <p:spPr bwMode="auto">
          <a:xfrm>
            <a:off x="3276600" y="1551303"/>
            <a:ext cx="1981200" cy="4068347"/>
          </a:xfrm>
          <a:prstGeom prst="rect">
            <a:avLst/>
          </a:prstGeom>
          <a:noFill/>
        </p:spPr>
      </p:pic>
      <p:pic>
        <p:nvPicPr>
          <p:cNvPr id="6" name="Picture 9" descr="scutum">
            <a:hlinkClick r:id="rId2"/>
          </p:cNvPr>
          <p:cNvPicPr>
            <a:picLocks noChangeAspect="1" noChangeArrowheads="1"/>
          </p:cNvPicPr>
          <p:nvPr/>
        </p:nvPicPr>
        <p:blipFill>
          <a:blip r:embed="rId3"/>
          <a:srcRect/>
          <a:stretch>
            <a:fillRect/>
          </a:stretch>
        </p:blipFill>
        <p:spPr bwMode="auto">
          <a:xfrm>
            <a:off x="685800" y="1524000"/>
            <a:ext cx="2057400" cy="354330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Caligae (sandals)</a:t>
            </a:r>
            <a:endParaRPr lang="en-IN" dirty="0"/>
          </a:p>
        </p:txBody>
      </p:sp>
      <p:pic>
        <p:nvPicPr>
          <p:cNvPr id="1026" name="Picture 2" descr="C:\Users\anita\Pictures\Roman Soldier's sandal.jpg"/>
          <p:cNvPicPr>
            <a:picLocks noGrp="1" noChangeAspect="1" noChangeArrowheads="1"/>
          </p:cNvPicPr>
          <p:nvPr>
            <p:ph idx="1"/>
          </p:nvPr>
        </p:nvPicPr>
        <p:blipFill>
          <a:blip r:embed="rId2"/>
          <a:srcRect/>
          <a:stretch>
            <a:fillRect/>
          </a:stretch>
        </p:blipFill>
        <p:spPr bwMode="auto">
          <a:xfrm>
            <a:off x="3200400" y="1872024"/>
            <a:ext cx="2362200" cy="4748141"/>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77500" lnSpcReduction="20000"/>
          </a:bodyPr>
          <a:lstStyle/>
          <a:p>
            <a:r>
              <a:rPr lang="en-IN" dirty="0" smtClean="0"/>
              <a:t>Soldiers moved from one place to another by marching. </a:t>
            </a:r>
          </a:p>
          <a:p>
            <a:pPr>
              <a:buNone/>
            </a:pPr>
            <a:endParaRPr lang="en-IN" dirty="0" smtClean="0"/>
          </a:p>
          <a:p>
            <a:r>
              <a:rPr lang="en-IN" dirty="0" smtClean="0"/>
              <a:t>Life for soldiers on the move was very hard. At the end of a day's march they had to build a camp.</a:t>
            </a:r>
          </a:p>
          <a:p>
            <a:pPr>
              <a:buNone/>
            </a:pPr>
            <a:endParaRPr lang="en-IN" dirty="0" smtClean="0"/>
          </a:p>
          <a:p>
            <a:r>
              <a:rPr lang="en-IN" dirty="0" smtClean="0"/>
              <a:t>Each soldier carried a his kit (equipment) on a pole.</a:t>
            </a:r>
          </a:p>
          <a:p>
            <a:pPr>
              <a:buNone/>
            </a:pPr>
            <a:endParaRPr lang="en-IN" dirty="0" smtClean="0"/>
          </a:p>
          <a:p>
            <a:r>
              <a:rPr lang="en-IN" dirty="0" smtClean="0"/>
              <a:t> He had spare clothes, food rations, a cooking pot, a short spade, a hand mill for grinding corn and two wooden stakes to help build a protective fence (palisade).</a:t>
            </a:r>
            <a:endParaRPr lang="en-IN"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Roman Soldier’s Kit</a:t>
            </a:r>
            <a:endParaRPr lang="en-IN" dirty="0"/>
          </a:p>
        </p:txBody>
      </p:sp>
      <p:pic>
        <p:nvPicPr>
          <p:cNvPr id="2050" name="Picture 2" descr="C:\Users\anita\Pictures\Roman soldier's equipment.jpg"/>
          <p:cNvPicPr>
            <a:picLocks noGrp="1" noChangeAspect="1" noChangeArrowheads="1"/>
          </p:cNvPicPr>
          <p:nvPr>
            <p:ph idx="1"/>
          </p:nvPr>
        </p:nvPicPr>
        <p:blipFill>
          <a:blip r:embed="rId2"/>
          <a:srcRect/>
          <a:stretch>
            <a:fillRect/>
          </a:stretch>
        </p:blipFill>
        <p:spPr bwMode="auto">
          <a:xfrm>
            <a:off x="2133600" y="1600200"/>
            <a:ext cx="4572000" cy="4904581"/>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IN" dirty="0"/>
          </a:p>
        </p:txBody>
      </p:sp>
      <p:sp>
        <p:nvSpPr>
          <p:cNvPr id="3" name="Content Placeholder 2"/>
          <p:cNvSpPr>
            <a:spLocks noGrp="1"/>
          </p:cNvSpPr>
          <p:nvPr>
            <p:ph idx="1"/>
          </p:nvPr>
        </p:nvSpPr>
        <p:spPr/>
        <p:txBody>
          <a:bodyPr>
            <a:normAutofit lnSpcReduction="10000"/>
          </a:bodyPr>
          <a:lstStyle/>
          <a:p>
            <a:r>
              <a:rPr lang="en-IN" dirty="0" smtClean="0"/>
              <a:t>The spread of the Roman Empire was partly due to the fact that the Roman army was so well organised.</a:t>
            </a:r>
          </a:p>
          <a:p>
            <a:r>
              <a:rPr lang="en-IN" dirty="0" smtClean="0"/>
              <a:t> At the time of its invasion of Britain, the Roman army was the most disciplined and efficient killing machine that the ancient world had ever known. </a:t>
            </a:r>
          </a:p>
          <a:p>
            <a:r>
              <a:rPr lang="en-IN" dirty="0" smtClean="0"/>
              <a:t>Its men were well-equipped and highly trained, and operated in strict formation on the battlefield.</a:t>
            </a:r>
            <a:endParaRPr lang="en-IN"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 Officers</a:t>
            </a:r>
            <a:endParaRPr lang="en-IN" dirty="0"/>
          </a:p>
        </p:txBody>
      </p:sp>
      <p:sp>
        <p:nvSpPr>
          <p:cNvPr id="3" name="Content Placeholder 2"/>
          <p:cNvSpPr>
            <a:spLocks noGrp="1"/>
          </p:cNvSpPr>
          <p:nvPr>
            <p:ph idx="1"/>
          </p:nvPr>
        </p:nvSpPr>
        <p:spPr/>
        <p:txBody>
          <a:bodyPr>
            <a:normAutofit fontScale="70000" lnSpcReduction="20000"/>
          </a:bodyPr>
          <a:lstStyle/>
          <a:p>
            <a:r>
              <a:rPr lang="en-IN" dirty="0" smtClean="0"/>
              <a:t>The Legate was the leader of a Legion.</a:t>
            </a:r>
          </a:p>
          <a:p>
            <a:pPr>
              <a:buNone/>
            </a:pPr>
            <a:endParaRPr lang="en-IN" dirty="0" smtClean="0"/>
          </a:p>
          <a:p>
            <a:r>
              <a:rPr lang="en-IN" dirty="0" smtClean="0"/>
              <a:t>Most centurions were in charge of a 'century' (</a:t>
            </a:r>
            <a:r>
              <a:rPr lang="en-IN" dirty="0" err="1" smtClean="0"/>
              <a:t>centuria</a:t>
            </a:r>
            <a:r>
              <a:rPr lang="en-IN" dirty="0" smtClean="0"/>
              <a:t>) a group of eighty men, but senior centurions commanded cohorts, or took senior staff roles in their legion.</a:t>
            </a:r>
          </a:p>
          <a:p>
            <a:pPr>
              <a:buNone/>
            </a:pPr>
            <a:endParaRPr lang="en-IN" dirty="0" smtClean="0"/>
          </a:p>
          <a:p>
            <a:pPr>
              <a:buNone/>
            </a:pPr>
            <a:r>
              <a:rPr lang="en-IN" b="1" dirty="0" smtClean="0"/>
              <a:t>A centurion was easily spotted by:</a:t>
            </a:r>
          </a:p>
          <a:p>
            <a:r>
              <a:rPr lang="en-IN" dirty="0" smtClean="0"/>
              <a:t>the sideways horse hair crest on his helmet</a:t>
            </a:r>
          </a:p>
          <a:p>
            <a:r>
              <a:rPr lang="en-IN" dirty="0" smtClean="0"/>
              <a:t>a shirt of mail armour over a leather arming-doublet</a:t>
            </a:r>
          </a:p>
          <a:p>
            <a:r>
              <a:rPr lang="en-IN" dirty="0" smtClean="0"/>
              <a:t>a cloak of fine material</a:t>
            </a:r>
          </a:p>
          <a:p>
            <a:r>
              <a:rPr lang="en-IN" dirty="0" smtClean="0"/>
              <a:t>medals on his chest, awarded for bravery in battle</a:t>
            </a:r>
          </a:p>
          <a:p>
            <a:r>
              <a:rPr lang="en-IN" dirty="0" smtClean="0"/>
              <a:t>sword on the left and his dagger on the right </a:t>
            </a:r>
          </a:p>
          <a:p>
            <a:pPr>
              <a:buNone/>
            </a:pPr>
            <a:r>
              <a:rPr lang="en-IN" dirty="0" smtClean="0"/>
              <a:t/>
            </a:r>
            <a:br>
              <a:rPr lang="en-IN" dirty="0" smtClean="0"/>
            </a:br>
            <a:endParaRPr lang="en-IN"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 Centurion</a:t>
            </a:r>
            <a:endParaRPr lang="en-IN" dirty="0"/>
          </a:p>
        </p:txBody>
      </p:sp>
      <p:pic>
        <p:nvPicPr>
          <p:cNvPr id="4098" name="Picture 2" descr="C:\Users\anita\Pictures\centbigest Roman soldiers.jpg"/>
          <p:cNvPicPr>
            <a:picLocks noGrp="1" noChangeAspect="1" noChangeArrowheads="1"/>
          </p:cNvPicPr>
          <p:nvPr>
            <p:ph idx="1"/>
          </p:nvPr>
        </p:nvPicPr>
        <p:blipFill>
          <a:blip r:embed="rId2" cstate="print"/>
          <a:stretch>
            <a:fillRect/>
          </a:stretch>
        </p:blipFill>
        <p:spPr bwMode="auto">
          <a:xfrm>
            <a:off x="2590800" y="1905000"/>
            <a:ext cx="3657600" cy="4191000"/>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To show the differences in ranks centurions carried a special stick to show who they were</a:t>
            </a:r>
          </a:p>
          <a:p>
            <a:pPr>
              <a:buNone/>
            </a:pPr>
            <a:endParaRPr lang="en-US" dirty="0" smtClean="0"/>
          </a:p>
          <a:p>
            <a:pPr>
              <a:buNone/>
            </a:pPr>
            <a:endParaRPr lang="en-IN" dirty="0" smtClean="0"/>
          </a:p>
          <a:p>
            <a:r>
              <a:rPr lang="en-IN" dirty="0" smtClean="0"/>
              <a:t>They used the stick to beat any soldier who disobeyed an order.</a:t>
            </a:r>
            <a:endParaRPr lang="en-IN"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Roman Army – Tortoise Formation</a:t>
            </a:r>
            <a:endParaRPr lang="en-IN" dirty="0"/>
          </a:p>
        </p:txBody>
      </p:sp>
      <p:pic>
        <p:nvPicPr>
          <p:cNvPr id="1026" name="Picture 2" descr="C:\Users\anita\Pictures\tortoise formation - close up.jpg"/>
          <p:cNvPicPr>
            <a:picLocks noGrp="1" noChangeAspect="1" noChangeArrowheads="1"/>
          </p:cNvPicPr>
          <p:nvPr>
            <p:ph idx="1"/>
          </p:nvPr>
        </p:nvPicPr>
        <p:blipFill>
          <a:blip r:embed="rId2"/>
          <a:srcRect/>
          <a:stretch>
            <a:fillRect/>
          </a:stretch>
        </p:blipFill>
        <p:spPr bwMode="auto">
          <a:xfrm>
            <a:off x="1600200" y="1676400"/>
            <a:ext cx="6400800" cy="4267200"/>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Roman  Army –Wedge Formation </a:t>
            </a:r>
            <a:endParaRPr lang="en-IN" dirty="0"/>
          </a:p>
        </p:txBody>
      </p:sp>
      <p:pic>
        <p:nvPicPr>
          <p:cNvPr id="2050" name="Picture 2" descr="C:\Users\anita\Pictures\the wedge formation.jpg"/>
          <p:cNvPicPr>
            <a:picLocks noGrp="1" noChangeAspect="1" noChangeArrowheads="1"/>
          </p:cNvPicPr>
          <p:nvPr>
            <p:ph idx="1"/>
          </p:nvPr>
        </p:nvPicPr>
        <p:blipFill>
          <a:blip r:embed="rId2"/>
          <a:srcRect/>
          <a:stretch>
            <a:fillRect/>
          </a:stretch>
        </p:blipFill>
        <p:spPr bwMode="auto">
          <a:xfrm>
            <a:off x="1828800" y="1676400"/>
            <a:ext cx="5638800" cy="4267200"/>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t>The Wedge</a:t>
            </a:r>
          </a:p>
        </p:txBody>
      </p:sp>
      <p:sp>
        <p:nvSpPr>
          <p:cNvPr id="3" name="Content Placeholder 2"/>
          <p:cNvSpPr>
            <a:spLocks noGrp="1"/>
          </p:cNvSpPr>
          <p:nvPr>
            <p:ph idx="1"/>
          </p:nvPr>
        </p:nvSpPr>
        <p:spPr/>
        <p:txBody>
          <a:bodyPr/>
          <a:lstStyle/>
          <a:p>
            <a:r>
              <a:rPr lang="en-IN" dirty="0" smtClean="0"/>
              <a:t>The wedge was used to 'crack open' enemy lines. Legionaries formed up in a triangle, the front 'tip' being one man and charged towards enemy lines with their gladius out.</a:t>
            </a:r>
          </a:p>
          <a:p>
            <a:endParaRPr lang="en-IN"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IN" b="1" dirty="0" smtClean="0"/>
              <a:t/>
            </a:r>
            <a:br>
              <a:rPr lang="en-IN" b="1" dirty="0" smtClean="0"/>
            </a:br>
            <a:r>
              <a:rPr lang="en-IN" b="1" dirty="0" smtClean="0"/>
              <a:t/>
            </a:r>
            <a:br>
              <a:rPr lang="en-IN" b="1" dirty="0" smtClean="0"/>
            </a:br>
            <a:r>
              <a:rPr lang="en-IN" b="1" dirty="0" smtClean="0"/>
              <a:t/>
            </a:r>
            <a:br>
              <a:rPr lang="en-IN" b="1" dirty="0" smtClean="0"/>
            </a:br>
            <a:r>
              <a:rPr lang="en-IN" b="1" dirty="0" smtClean="0"/>
              <a:t/>
            </a:r>
            <a:br>
              <a:rPr lang="en-IN" b="1" dirty="0" smtClean="0"/>
            </a:br>
            <a:r>
              <a:rPr lang="en-IN" b="1" dirty="0" smtClean="0"/>
              <a:t/>
            </a:r>
            <a:br>
              <a:rPr lang="en-IN" b="1" dirty="0" smtClean="0"/>
            </a:br>
            <a:r>
              <a:rPr lang="en-IN" b="1" dirty="0" smtClean="0"/>
              <a:t>The Tortoise (Testudo)</a:t>
            </a:r>
            <a:br>
              <a:rPr lang="en-IN" b="1" dirty="0" smtClean="0"/>
            </a:br>
            <a:endParaRPr lang="en-IN" dirty="0"/>
          </a:p>
        </p:txBody>
      </p:sp>
      <p:sp>
        <p:nvSpPr>
          <p:cNvPr id="3" name="Content Placeholder 2"/>
          <p:cNvSpPr>
            <a:spLocks noGrp="1"/>
          </p:cNvSpPr>
          <p:nvPr>
            <p:ph idx="1"/>
          </p:nvPr>
        </p:nvSpPr>
        <p:spPr>
          <a:xfrm>
            <a:off x="609600" y="1828800"/>
            <a:ext cx="8534400" cy="4754880"/>
          </a:xfrm>
        </p:spPr>
        <p:txBody>
          <a:bodyPr>
            <a:normAutofit fontScale="40000" lnSpcReduction="20000"/>
          </a:bodyPr>
          <a:lstStyle/>
          <a:p>
            <a:r>
              <a:rPr lang="en-IN" sz="4400" dirty="0" smtClean="0"/>
              <a:t>One of the Romans most famous formations was the Tortoise (Testudo). Testudo is the Latin word for "tortoise". </a:t>
            </a:r>
          </a:p>
          <a:p>
            <a:endParaRPr lang="en-IN" sz="4400" dirty="0" smtClean="0"/>
          </a:p>
          <a:p>
            <a:r>
              <a:rPr lang="en-IN" sz="4400" dirty="0" smtClean="0"/>
              <a:t>The soldiers in front and sides interlocked their shields. The soldiers in the back lines placed their shields over their heads to form a protective "shell" over top of the men.</a:t>
            </a:r>
          </a:p>
          <a:p>
            <a:endParaRPr lang="en-IN" sz="4400" dirty="0" smtClean="0"/>
          </a:p>
          <a:p>
            <a:r>
              <a:rPr lang="en-IN" sz="4400" dirty="0" smtClean="0"/>
              <a:t>The Testudo was a very strong, tight formation. It was usually used to approach fortifications. The soldiers could march up to a fort in the Testudo formation and not one of them would get hurt.</a:t>
            </a:r>
          </a:p>
          <a:p>
            <a:pPr>
              <a:buNone/>
            </a:pPr>
            <a:endParaRPr lang="en-IN" sz="4400" dirty="0" smtClean="0"/>
          </a:p>
          <a:p>
            <a:r>
              <a:rPr lang="en-IN" sz="5100" dirty="0" smtClean="0"/>
              <a:t>The shields fitted so closely together that they formed one unbroken surface without any gaps between them. It has been said that it was so strong a formation that men could walk upon them, and even horses and chariots be driven over them.</a:t>
            </a:r>
            <a:br>
              <a:rPr lang="en-IN" sz="5100" dirty="0" smtClean="0"/>
            </a:br>
            <a:r>
              <a:rPr lang="en-IN" sz="5100" dirty="0" smtClean="0"/>
              <a:t/>
            </a:r>
            <a:br>
              <a:rPr lang="en-IN" sz="5100" dirty="0" smtClean="0"/>
            </a:br>
            <a:endParaRPr lang="en-IN" sz="51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DART THROWER</a:t>
            </a:r>
            <a:endParaRPr lang="en-IN" dirty="0"/>
          </a:p>
        </p:txBody>
      </p:sp>
      <p:pic>
        <p:nvPicPr>
          <p:cNvPr id="2050" name="Picture 2" descr="C:\Users\anita\Pictures\scorpio- dart thrower.jpg"/>
          <p:cNvPicPr>
            <a:picLocks noGrp="1" noChangeAspect="1" noChangeArrowheads="1"/>
          </p:cNvPicPr>
          <p:nvPr>
            <p:ph idx="1"/>
          </p:nvPr>
        </p:nvPicPr>
        <p:blipFill>
          <a:blip r:embed="rId2"/>
          <a:srcRect/>
          <a:stretch>
            <a:fillRect/>
          </a:stretch>
        </p:blipFill>
        <p:spPr bwMode="auto">
          <a:xfrm>
            <a:off x="1143000" y="1676400"/>
            <a:ext cx="6705600" cy="4419600"/>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CATAPULT- OLANGER</a:t>
            </a:r>
            <a:endParaRPr lang="en-IN" dirty="0"/>
          </a:p>
        </p:txBody>
      </p:sp>
      <p:pic>
        <p:nvPicPr>
          <p:cNvPr id="3074" name="Picture 2" descr="C:\Users\anita\Pictures\Olanger - catapult.jpg"/>
          <p:cNvPicPr>
            <a:picLocks noGrp="1" noChangeAspect="1" noChangeArrowheads="1"/>
          </p:cNvPicPr>
          <p:nvPr>
            <p:ph idx="1"/>
          </p:nvPr>
        </p:nvPicPr>
        <p:blipFill>
          <a:blip r:embed="rId2"/>
          <a:srcRect/>
          <a:stretch>
            <a:fillRect/>
          </a:stretch>
        </p:blipFill>
        <p:spPr bwMode="auto">
          <a:xfrm>
            <a:off x="1371600" y="1676400"/>
            <a:ext cx="6019800" cy="4419600"/>
          </a:xfrm>
          <a:prstGeom prst="rect">
            <a:avLst/>
          </a:prstGeom>
          <a:noFill/>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GIANT CROSSBOW</a:t>
            </a:r>
            <a:endParaRPr lang="en-IN" dirty="0"/>
          </a:p>
        </p:txBody>
      </p:sp>
      <p:pic>
        <p:nvPicPr>
          <p:cNvPr id="4098" name="Picture 2" descr="C:\Users\anita\Pictures\ballista- giant crossbow.jpg"/>
          <p:cNvPicPr>
            <a:picLocks noGrp="1" noChangeAspect="1" noChangeArrowheads="1"/>
          </p:cNvPicPr>
          <p:nvPr>
            <p:ph idx="1"/>
          </p:nvPr>
        </p:nvPicPr>
        <p:blipFill>
          <a:blip r:embed="rId2"/>
          <a:srcRect/>
          <a:stretch>
            <a:fillRect/>
          </a:stretch>
        </p:blipFill>
        <p:spPr bwMode="auto">
          <a:xfrm>
            <a:off x="1066800" y="1524000"/>
            <a:ext cx="7391400" cy="46482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70000" lnSpcReduction="20000"/>
          </a:bodyPr>
          <a:lstStyle/>
          <a:p>
            <a:r>
              <a:rPr lang="en-IN" dirty="0" smtClean="0"/>
              <a:t>Only men could be in the Roman Army. </a:t>
            </a:r>
          </a:p>
          <a:p>
            <a:pPr>
              <a:buNone/>
            </a:pPr>
            <a:endParaRPr lang="en-IN" dirty="0" smtClean="0"/>
          </a:p>
          <a:p>
            <a:r>
              <a:rPr lang="en-IN" dirty="0" smtClean="0"/>
              <a:t>Every Roman soldier was a Roman citizen. He had to be at least 20 years old. He was not supposed to get married while he was a soldier.</a:t>
            </a:r>
          </a:p>
          <a:p>
            <a:pPr>
              <a:buNone/>
            </a:pPr>
            <a:endParaRPr lang="en-IN" dirty="0" smtClean="0"/>
          </a:p>
          <a:p>
            <a:r>
              <a:rPr lang="en-IN" dirty="0" smtClean="0"/>
              <a:t> Most soldiers in the Roman </a:t>
            </a:r>
            <a:r>
              <a:rPr lang="en-IN" i="1" dirty="0" smtClean="0"/>
              <a:t>Empire</a:t>
            </a:r>
            <a:r>
              <a:rPr lang="en-IN" dirty="0" smtClean="0"/>
              <a:t> came from countries outside Italy. There were Roman soldiers from Africa, France, Germany, the Balkans, Spain and the Middle East.</a:t>
            </a:r>
          </a:p>
          <a:p>
            <a:endParaRPr lang="en-IN" dirty="0" smtClean="0"/>
          </a:p>
          <a:p>
            <a:r>
              <a:rPr lang="en-IN" dirty="0" smtClean="0"/>
              <a:t>Soldiers had to stay in the army for at least 25 years! Then they could retire, with a </a:t>
            </a:r>
            <a:r>
              <a:rPr lang="en-IN" i="1" dirty="0" smtClean="0"/>
              <a:t>pension</a:t>
            </a:r>
            <a:r>
              <a:rPr lang="en-IN" dirty="0" smtClean="0"/>
              <a:t> or a gift of land to farm. Old soldiers often settled down to old age together, in a military town or </a:t>
            </a:r>
            <a:r>
              <a:rPr lang="en-IN" dirty="0" err="1" smtClean="0"/>
              <a:t>colonia</a:t>
            </a:r>
            <a:r>
              <a:rPr lang="en-IN" dirty="0" smtClean="0"/>
              <a:t>.</a:t>
            </a:r>
          </a:p>
          <a:p>
            <a:endParaRPr lang="en-I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 of the Army</a:t>
            </a:r>
            <a:endParaRPr lang="en-IN" dirty="0"/>
          </a:p>
        </p:txBody>
      </p:sp>
      <p:sp>
        <p:nvSpPr>
          <p:cNvPr id="3" name="Content Placeholder 2"/>
          <p:cNvSpPr>
            <a:spLocks noGrp="1"/>
          </p:cNvSpPr>
          <p:nvPr>
            <p:ph idx="1"/>
          </p:nvPr>
        </p:nvSpPr>
        <p:spPr/>
        <p:txBody>
          <a:bodyPr>
            <a:normAutofit fontScale="70000" lnSpcReduction="20000"/>
          </a:bodyPr>
          <a:lstStyle/>
          <a:p>
            <a:r>
              <a:rPr lang="en-IN" dirty="0" smtClean="0"/>
              <a:t>The Roman army was divided into legions of about 5,000 men.</a:t>
            </a:r>
          </a:p>
          <a:p>
            <a:pPr>
              <a:buNone/>
            </a:pPr>
            <a:endParaRPr lang="en-IN" dirty="0" smtClean="0"/>
          </a:p>
          <a:p>
            <a:r>
              <a:rPr lang="en-IN" b="1" dirty="0" smtClean="0"/>
              <a:t>Contubernium</a:t>
            </a:r>
            <a:r>
              <a:rPr lang="en-IN" dirty="0" smtClean="0"/>
              <a:t>: consisted of 8 men.</a:t>
            </a:r>
          </a:p>
          <a:p>
            <a:pPr>
              <a:buNone/>
            </a:pPr>
            <a:endParaRPr lang="en-IN" dirty="0" smtClean="0"/>
          </a:p>
          <a:p>
            <a:r>
              <a:rPr lang="en-IN" b="1" dirty="0" smtClean="0"/>
              <a:t>Century:</a:t>
            </a:r>
            <a:r>
              <a:rPr lang="en-IN" dirty="0" smtClean="0"/>
              <a:t> was made up of 10 Contubernium with a total of 80 men commanded by a </a:t>
            </a:r>
            <a:r>
              <a:rPr lang="en-IN" b="1" dirty="0" smtClean="0">
                <a:hlinkClick r:id="rId2"/>
              </a:rPr>
              <a:t>centurion</a:t>
            </a:r>
            <a:r>
              <a:rPr lang="en-IN" dirty="0" smtClean="0"/>
              <a:t>.</a:t>
            </a:r>
          </a:p>
          <a:p>
            <a:pPr>
              <a:buNone/>
            </a:pPr>
            <a:endParaRPr lang="en-IN" dirty="0" smtClean="0"/>
          </a:p>
          <a:p>
            <a:r>
              <a:rPr lang="en-IN" b="1" dirty="0" smtClean="0"/>
              <a:t>Cohorts: </a:t>
            </a:r>
            <a:r>
              <a:rPr lang="en-IN" dirty="0" smtClean="0"/>
              <a:t>(cohort) included 6 </a:t>
            </a:r>
            <a:r>
              <a:rPr lang="en-IN" dirty="0" err="1" smtClean="0"/>
              <a:t>centurie</a:t>
            </a:r>
            <a:r>
              <a:rPr lang="en-IN" dirty="0" smtClean="0"/>
              <a:t>, a total of 480 men.</a:t>
            </a:r>
          </a:p>
          <a:p>
            <a:pPr>
              <a:buNone/>
            </a:pPr>
            <a:endParaRPr lang="en-IN" dirty="0" smtClean="0"/>
          </a:p>
          <a:p>
            <a:r>
              <a:rPr lang="en-IN" b="1" dirty="0" smtClean="0"/>
              <a:t>Legion:</a:t>
            </a:r>
            <a:r>
              <a:rPr lang="en-IN" dirty="0" smtClean="0"/>
              <a:t> consisted of 10 cohorts, about 5,000 men.</a:t>
            </a:r>
          </a:p>
          <a:p>
            <a:endParaRPr lang="en-IN" dirty="0" smtClean="0"/>
          </a:p>
          <a:p>
            <a:r>
              <a:rPr lang="en-IN" b="1" dirty="0" err="1" smtClean="0"/>
              <a:t>Eques</a:t>
            </a:r>
            <a:r>
              <a:rPr lang="en-IN" b="1" dirty="0" smtClean="0"/>
              <a:t> </a:t>
            </a:r>
            <a:r>
              <a:rPr lang="en-IN" b="1" dirty="0" err="1" smtClean="0"/>
              <a:t>Legionis</a:t>
            </a:r>
            <a:r>
              <a:rPr lang="en-IN" dirty="0" smtClean="0"/>
              <a:t>: Each </a:t>
            </a:r>
            <a:r>
              <a:rPr lang="en-IN" dirty="0" err="1" smtClean="0"/>
              <a:t>legio</a:t>
            </a:r>
            <a:r>
              <a:rPr lang="en-IN" dirty="0" smtClean="0"/>
              <a:t> had a </a:t>
            </a:r>
            <a:r>
              <a:rPr lang="en-IN" dirty="0" err="1" smtClean="0"/>
              <a:t>cavarly</a:t>
            </a:r>
            <a:r>
              <a:rPr lang="en-IN" dirty="0" smtClean="0"/>
              <a:t> unit of 120 attached to them.</a:t>
            </a:r>
          </a:p>
          <a:p>
            <a:endParaRPr lang="en-I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normAutofit fontScale="70000" lnSpcReduction="20000"/>
          </a:bodyPr>
          <a:lstStyle/>
          <a:p>
            <a:r>
              <a:rPr lang="en-IN" dirty="0" smtClean="0"/>
              <a:t>A </a:t>
            </a:r>
            <a:r>
              <a:rPr lang="en-IN" b="1" dirty="0" smtClean="0">
                <a:hlinkClick r:id="rId2"/>
              </a:rPr>
              <a:t>centurion</a:t>
            </a:r>
            <a:r>
              <a:rPr lang="en-IN" dirty="0" smtClean="0"/>
              <a:t> commanded 80 men divided into ten sections of eight. </a:t>
            </a:r>
          </a:p>
          <a:p>
            <a:pPr>
              <a:buNone/>
            </a:pPr>
            <a:endParaRPr lang="en-IN" dirty="0" smtClean="0"/>
          </a:p>
          <a:p>
            <a:r>
              <a:rPr lang="en-IN" dirty="0" smtClean="0"/>
              <a:t>Six centuries of eighty men formed a cohort, and ten cohorts made up a </a:t>
            </a:r>
            <a:r>
              <a:rPr lang="en-IN" b="1" dirty="0" smtClean="0">
                <a:hlinkClick r:id="rId3"/>
              </a:rPr>
              <a:t>legion</a:t>
            </a:r>
            <a:r>
              <a:rPr lang="en-IN" dirty="0" smtClean="0"/>
              <a:t> (about 5,000).</a:t>
            </a:r>
          </a:p>
          <a:p>
            <a:pPr>
              <a:buNone/>
            </a:pPr>
            <a:endParaRPr lang="en-IN" dirty="0" smtClean="0"/>
          </a:p>
          <a:p>
            <a:r>
              <a:rPr lang="en-IN" dirty="0" smtClean="0"/>
              <a:t>There were over 5,000 soldiers in a legion.</a:t>
            </a:r>
          </a:p>
          <a:p>
            <a:pPr>
              <a:buNone/>
            </a:pPr>
            <a:endParaRPr lang="en-IN" dirty="0" smtClean="0"/>
          </a:p>
          <a:p>
            <a:r>
              <a:rPr lang="en-IN" dirty="0" smtClean="0"/>
              <a:t> Each legion had its own number, name, badge and fortress. </a:t>
            </a:r>
          </a:p>
          <a:p>
            <a:pPr>
              <a:buNone/>
            </a:pPr>
            <a:endParaRPr lang="en-IN" dirty="0" smtClean="0"/>
          </a:p>
          <a:p>
            <a:r>
              <a:rPr lang="en-IN" dirty="0" smtClean="0"/>
              <a:t>Tombstones at Chester indicate that some men joined the legions young; two men had been only fourteen when they had joined up.</a:t>
            </a:r>
          </a:p>
          <a:p>
            <a:pPr>
              <a:buNone/>
            </a:pPr>
            <a:endParaRPr lang="en-IN" dirty="0" smtClean="0"/>
          </a:p>
          <a:p>
            <a:r>
              <a:rPr lang="en-IN" dirty="0" smtClean="0"/>
              <a:t>A legion had commanders, officers and ordinary soldiers. There were also doctors, engineers and other workers</a:t>
            </a:r>
          </a:p>
          <a:p>
            <a:endParaRPr lang="en-I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lnSpcReduction="10000"/>
          </a:bodyPr>
          <a:lstStyle/>
          <a:p>
            <a:r>
              <a:rPr lang="en-GB" dirty="0" smtClean="0">
                <a:latin typeface="Lucida Sans" pitchFamily="34" charset="0"/>
              </a:rPr>
              <a:t>The legion was divided into ten cohorts</a:t>
            </a:r>
          </a:p>
          <a:p>
            <a:pPr>
              <a:buNone/>
            </a:pPr>
            <a:endParaRPr lang="en-GB" dirty="0" smtClean="0">
              <a:latin typeface="Lucida Sans" pitchFamily="34" charset="0"/>
            </a:endParaRPr>
          </a:p>
          <a:p>
            <a:r>
              <a:rPr lang="en-GB" dirty="0" smtClean="0">
                <a:latin typeface="Lucida Sans" pitchFamily="34" charset="0"/>
              </a:rPr>
              <a:t>Each cohort was made up of six centuries</a:t>
            </a:r>
          </a:p>
          <a:p>
            <a:pPr>
              <a:buNone/>
            </a:pPr>
            <a:endParaRPr lang="en-GB" dirty="0" smtClean="0">
              <a:latin typeface="Lucida Sans" pitchFamily="34" charset="0"/>
            </a:endParaRPr>
          </a:p>
          <a:p>
            <a:r>
              <a:rPr lang="en-GB" dirty="0" smtClean="0">
                <a:latin typeface="Lucida Sans" pitchFamily="34" charset="0"/>
              </a:rPr>
              <a:t>The centuries were commanded by a centurion</a:t>
            </a:r>
          </a:p>
          <a:p>
            <a:pPr>
              <a:buNone/>
            </a:pPr>
            <a:endParaRPr lang="en-GB" dirty="0" smtClean="0">
              <a:latin typeface="Lucida Sans" pitchFamily="34" charset="0"/>
            </a:endParaRPr>
          </a:p>
          <a:p>
            <a:r>
              <a:rPr lang="en-GB" dirty="0" smtClean="0">
                <a:latin typeface="Lucida Sans" pitchFamily="34" charset="0"/>
              </a:rPr>
              <a:t>Centuries originally had 100 men</a:t>
            </a:r>
          </a:p>
          <a:p>
            <a:endParaRPr lang="en-IN"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GB" dirty="0" smtClean="0">
                <a:latin typeface="Lucida Sans" pitchFamily="34" charset="0"/>
              </a:rPr>
              <a:t>The centurions were very important men</a:t>
            </a:r>
          </a:p>
          <a:p>
            <a:pPr>
              <a:buNone/>
            </a:pPr>
            <a:endParaRPr lang="en-GB" dirty="0" smtClean="0">
              <a:latin typeface="Lucida Sans" pitchFamily="34" charset="0"/>
            </a:endParaRPr>
          </a:p>
          <a:p>
            <a:r>
              <a:rPr lang="en-GB" dirty="0" smtClean="0">
                <a:latin typeface="Lucida Sans" pitchFamily="34" charset="0"/>
              </a:rPr>
              <a:t>They were responsible for training the soldiers under their command and making sure everyone obeyed orders. </a:t>
            </a:r>
          </a:p>
          <a:p>
            <a:pPr>
              <a:buNone/>
            </a:pPr>
            <a:r>
              <a:rPr lang="en-GB" dirty="0" smtClean="0">
                <a:latin typeface="Lucida Sans" pitchFamily="34" charset="0"/>
              </a:rPr>
              <a:t> </a:t>
            </a:r>
          </a:p>
          <a:p>
            <a:r>
              <a:rPr lang="en-GB" dirty="0" smtClean="0">
                <a:latin typeface="Lucida Sans" pitchFamily="34" charset="0"/>
              </a:rPr>
              <a:t>Some were very cruel</a:t>
            </a:r>
            <a:endParaRPr lang="en-GB" sz="3600" dirty="0" smtClean="0"/>
          </a:p>
          <a:p>
            <a:endParaRPr lang="en-IN"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Roman Soldier</a:t>
            </a:r>
            <a:endParaRPr lang="en-IN" dirty="0"/>
          </a:p>
        </p:txBody>
      </p:sp>
      <p:sp>
        <p:nvSpPr>
          <p:cNvPr id="3" name="Content Placeholder 2"/>
          <p:cNvSpPr>
            <a:spLocks noGrp="1"/>
          </p:cNvSpPr>
          <p:nvPr>
            <p:ph idx="1"/>
          </p:nvPr>
        </p:nvSpPr>
        <p:spPr/>
        <p:txBody>
          <a:bodyPr/>
          <a:lstStyle/>
          <a:p>
            <a:r>
              <a:rPr lang="en-IN" dirty="0" smtClean="0"/>
              <a:t>Roman soldiers were very strong and tough, they had to march over 20 miles a day with heavy things to carry.</a:t>
            </a:r>
          </a:p>
          <a:p>
            <a:pPr>
              <a:buNone/>
            </a:pPr>
            <a:endParaRPr lang="en-IN" dirty="0" smtClean="0"/>
          </a:p>
          <a:p>
            <a:r>
              <a:rPr lang="en-IN" dirty="0" smtClean="0"/>
              <a:t> They had to carry equipment such as tents, food, cooking pots and weapons as well as wearing all their armour.</a:t>
            </a:r>
            <a:endParaRPr lang="en-IN"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Legionaries and Auxiliaries</a:t>
            </a:r>
            <a:endParaRPr lang="en-IN" dirty="0"/>
          </a:p>
        </p:txBody>
      </p:sp>
      <p:sp>
        <p:nvSpPr>
          <p:cNvPr id="3" name="Content Placeholder 2"/>
          <p:cNvSpPr>
            <a:spLocks noGrp="1"/>
          </p:cNvSpPr>
          <p:nvPr>
            <p:ph idx="1"/>
          </p:nvPr>
        </p:nvSpPr>
        <p:spPr/>
        <p:txBody>
          <a:bodyPr>
            <a:normAutofit fontScale="70000" lnSpcReduction="20000"/>
          </a:bodyPr>
          <a:lstStyle/>
          <a:p>
            <a:r>
              <a:rPr lang="en-IN" dirty="0" smtClean="0"/>
              <a:t>The Roman army was divided into two groups - </a:t>
            </a:r>
            <a:r>
              <a:rPr lang="en-IN" i="1" dirty="0" smtClean="0"/>
              <a:t>legionaries and auxiliaries.</a:t>
            </a:r>
          </a:p>
          <a:p>
            <a:pPr>
              <a:buNone/>
            </a:pPr>
            <a:endParaRPr lang="en-IN" dirty="0" smtClean="0"/>
          </a:p>
          <a:p>
            <a:r>
              <a:rPr lang="en-IN" dirty="0" smtClean="0"/>
              <a:t>The Roman legionary was a soldier who was a Roman citizen younger than 45.</a:t>
            </a:r>
          </a:p>
          <a:p>
            <a:pPr>
              <a:buNone/>
            </a:pPr>
            <a:endParaRPr lang="en-IN" dirty="0" smtClean="0"/>
          </a:p>
          <a:p>
            <a:r>
              <a:rPr lang="en-IN" dirty="0" smtClean="0"/>
              <a:t>The legionaires of the Roman army were recruited only from those who had Roman citizenship. By the first century, many inhabitants of Italy, Spain and Gaul (France) were Roman citizens and were eligible to serve.</a:t>
            </a:r>
          </a:p>
          <a:p>
            <a:pPr>
              <a:buNone/>
            </a:pPr>
            <a:endParaRPr lang="en-IN" dirty="0" smtClean="0"/>
          </a:p>
          <a:p>
            <a:r>
              <a:rPr lang="en-IN" dirty="0" smtClean="0"/>
              <a:t>Legionaires served in the army for 20 years. They were well-armed and well trained fighting men.</a:t>
            </a:r>
          </a:p>
          <a:p>
            <a:pPr>
              <a:buNone/>
            </a:pPr>
            <a:endParaRPr lang="en-IN" dirty="0" smtClean="0"/>
          </a:p>
          <a:p>
            <a:r>
              <a:rPr lang="en-IN" dirty="0" smtClean="0"/>
              <a:t> They were also skilled engineers and craftsmen because they had to build roads, bridges and forts.</a:t>
            </a:r>
          </a:p>
          <a:p>
            <a:endParaRPr lang="en-IN"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247</TotalTime>
  <Words>875</Words>
  <Application>Microsoft Office PowerPoint</Application>
  <PresentationFormat>On-screen Show (4:3)</PresentationFormat>
  <Paragraphs>156</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Foundry</vt:lpstr>
      <vt:lpstr>THE ROMAN ARMY</vt:lpstr>
      <vt:lpstr>Introduction</vt:lpstr>
      <vt:lpstr>Slide 3</vt:lpstr>
      <vt:lpstr>Structure of the Army</vt:lpstr>
      <vt:lpstr>Slide 5</vt:lpstr>
      <vt:lpstr>Slide 6</vt:lpstr>
      <vt:lpstr>Slide 7</vt:lpstr>
      <vt:lpstr>The Roman Soldier</vt:lpstr>
      <vt:lpstr>Legionaries and Auxiliaries</vt:lpstr>
      <vt:lpstr>Auxiliaries</vt:lpstr>
      <vt:lpstr>Slide 11</vt:lpstr>
      <vt:lpstr>Training</vt:lpstr>
      <vt:lpstr> Equipment of a Roman Soldier </vt:lpstr>
      <vt:lpstr>Slide 14</vt:lpstr>
      <vt:lpstr>Slide 15</vt:lpstr>
      <vt:lpstr>Scutum and Gladius</vt:lpstr>
      <vt:lpstr>Caligae (sandals)</vt:lpstr>
      <vt:lpstr>Slide 18</vt:lpstr>
      <vt:lpstr>A Roman Soldier’s Kit</vt:lpstr>
      <vt:lpstr>Roman Officers</vt:lpstr>
      <vt:lpstr>A Centurion</vt:lpstr>
      <vt:lpstr>Slide 22</vt:lpstr>
      <vt:lpstr>Roman Army – Tortoise Formation</vt:lpstr>
      <vt:lpstr>Roman  Army –Wedge Formation </vt:lpstr>
      <vt:lpstr>The Wedge</vt:lpstr>
      <vt:lpstr>     The Tortoise (Testudo) </vt:lpstr>
      <vt:lpstr>DART THROWER</vt:lpstr>
      <vt:lpstr>CATAPULT- OLANGER</vt:lpstr>
      <vt:lpstr>GIANT CROSSBOW</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ROMAN ARMY</dc:title>
  <dc:creator>anita</dc:creator>
  <cp:lastModifiedBy>anita</cp:lastModifiedBy>
  <cp:revision>74</cp:revision>
  <dcterms:created xsi:type="dcterms:W3CDTF">2006-08-16T00:00:00Z</dcterms:created>
  <dcterms:modified xsi:type="dcterms:W3CDTF">2012-05-25T04:24:36Z</dcterms:modified>
</cp:coreProperties>
</file>