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8" d="100"/>
          <a:sy n="48" d="100"/>
        </p:scale>
        <p:origin x="-130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4/16/2012</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4/16/2012</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4/16/2012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1D8BD707-D9CF-40AE-B4C6-C98DA3205C09}" type="datetimeFigureOut">
              <a:rPr lang="en-US" smtClean="0"/>
              <a:pPr/>
              <a:t>4/16/2012</a:t>
            </a:fld>
            <a:endParaRPr lang="en-US" dirty="0"/>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1D8BD707-D9CF-40AE-B4C6-C98DA3205C09}" type="datetimeFigureOut">
              <a:rPr lang="en-US" smtClean="0"/>
              <a:pPr/>
              <a:t>4/16/2012</a:t>
            </a:fld>
            <a:endParaRPr lang="en-US" dirty="0"/>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4/16/2012</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SUBSIDIARY ALLIANCE SYSTEM</a:t>
            </a:r>
            <a:endParaRPr lang="en-IN" dirty="0"/>
          </a:p>
        </p:txBody>
      </p:sp>
      <p:sp>
        <p:nvSpPr>
          <p:cNvPr id="3" name="Subtitle 2"/>
          <p:cNvSpPr>
            <a:spLocks noGrp="1"/>
          </p:cNvSpPr>
          <p:nvPr>
            <p:ph type="subTitle" idx="1"/>
          </p:nvPr>
        </p:nvSpPr>
        <p:spPr/>
        <p:txBody>
          <a:bodyPr/>
          <a:lstStyle/>
          <a:p>
            <a:r>
              <a:rPr lang="en-US" dirty="0" smtClean="0"/>
              <a:t>Grade 8 History</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a:t>
            </a:r>
            <a:endParaRPr lang="en-IN" dirty="0"/>
          </a:p>
        </p:txBody>
      </p:sp>
      <p:sp>
        <p:nvSpPr>
          <p:cNvPr id="3" name="Content Placeholder 2"/>
          <p:cNvSpPr>
            <a:spLocks noGrp="1"/>
          </p:cNvSpPr>
          <p:nvPr>
            <p:ph idx="1"/>
          </p:nvPr>
        </p:nvSpPr>
        <p:spPr>
          <a:ln>
            <a:solidFill>
              <a:srgbClr val="FF0000"/>
            </a:solidFill>
          </a:ln>
        </p:spPr>
        <p:txBody>
          <a:bodyPr>
            <a:noAutofit/>
          </a:bodyPr>
          <a:lstStyle/>
          <a:p>
            <a:r>
              <a:rPr lang="en-US" sz="2400" dirty="0" smtClean="0">
                <a:latin typeface="Verdana" pitchFamily="34" charset="0"/>
                <a:ea typeface="Verdana" pitchFamily="34" charset="0"/>
                <a:cs typeface="Verdana" pitchFamily="34" charset="0"/>
              </a:rPr>
              <a:t>The Subsidiary Alliance system was a method started by Lord Wellesley to subjugate (completely bring them under their control) Indian powers without spending money on fighting wars.</a:t>
            </a:r>
          </a:p>
          <a:p>
            <a:pPr>
              <a:buNone/>
            </a:pPr>
            <a:endParaRPr lang="en-US" sz="2400" dirty="0" smtClean="0">
              <a:latin typeface="Verdana" pitchFamily="34" charset="0"/>
              <a:ea typeface="Verdana" pitchFamily="34" charset="0"/>
              <a:cs typeface="Verdana" pitchFamily="34" charset="0"/>
            </a:endParaRPr>
          </a:p>
          <a:p>
            <a:r>
              <a:rPr lang="en-US" sz="2400" dirty="0" smtClean="0">
                <a:latin typeface="Verdana" pitchFamily="34" charset="0"/>
                <a:ea typeface="Verdana" pitchFamily="34" charset="0"/>
                <a:cs typeface="Verdana" pitchFamily="34" charset="0"/>
              </a:rPr>
              <a:t>According to this system, any Indian ruler who felt threatened by external attacks and internal revolts, could take help from the English and enter into an alliance (partnership) with them. The English, would then take the responsibility of  protecting the ruler.</a:t>
            </a:r>
            <a:endParaRPr lang="en-IN"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AND CONDITIONS</a:t>
            </a:r>
            <a:endParaRPr lang="en-IN" dirty="0"/>
          </a:p>
        </p:txBody>
      </p:sp>
      <p:sp>
        <p:nvSpPr>
          <p:cNvPr id="3" name="Content Placeholder 2"/>
          <p:cNvSpPr>
            <a:spLocks noGrp="1"/>
          </p:cNvSpPr>
          <p:nvPr>
            <p:ph idx="1"/>
          </p:nvPr>
        </p:nvSpPr>
        <p:spPr>
          <a:ln>
            <a:solidFill>
              <a:srgbClr val="FF0000"/>
            </a:solidFill>
          </a:ln>
        </p:spPr>
        <p:txBody>
          <a:bodyPr>
            <a:normAutofit fontScale="85000" lnSpcReduction="20000"/>
          </a:bodyPr>
          <a:lstStyle/>
          <a:p>
            <a:pPr>
              <a:buNone/>
            </a:pPr>
            <a:r>
              <a:rPr lang="en-US" sz="2800" dirty="0" smtClean="0">
                <a:latin typeface="Verdana" pitchFamily="34" charset="0"/>
                <a:ea typeface="Verdana" pitchFamily="34" charset="0"/>
                <a:cs typeface="Verdana" pitchFamily="34" charset="0"/>
              </a:rPr>
              <a:t>The Indian ruler had to accept certain terms and conditions:</a:t>
            </a:r>
          </a:p>
          <a:p>
            <a:pPr marL="514350" indent="-514350">
              <a:buFont typeface="+mj-lt"/>
              <a:buAutoNum type="arabicPeriod"/>
            </a:pPr>
            <a:r>
              <a:rPr lang="en-US" sz="2800" dirty="0" smtClean="0">
                <a:latin typeface="Verdana" pitchFamily="34" charset="0"/>
                <a:ea typeface="Verdana" pitchFamily="34" charset="0"/>
                <a:cs typeface="Verdana" pitchFamily="34" charset="0"/>
              </a:rPr>
              <a:t>For the protection of the Indian ruler, British troops would be permanently placed in the territory of the subsidiary state.</a:t>
            </a:r>
          </a:p>
          <a:p>
            <a:pPr marL="514350" indent="-514350">
              <a:buFont typeface="+mj-lt"/>
              <a:buAutoNum type="arabicPeriod"/>
            </a:pPr>
            <a:r>
              <a:rPr lang="en-US" sz="2800" dirty="0" smtClean="0">
                <a:latin typeface="Verdana" pitchFamily="34" charset="0"/>
                <a:ea typeface="Verdana" pitchFamily="34" charset="0"/>
                <a:cs typeface="Verdana" pitchFamily="34" charset="0"/>
              </a:rPr>
              <a:t>The ruler would have to pay for the maintenance of the troops. </a:t>
            </a:r>
          </a:p>
          <a:p>
            <a:pPr marL="514350" indent="-514350">
              <a:buFont typeface="+mj-lt"/>
              <a:buAutoNum type="arabicPeriod"/>
            </a:pPr>
            <a:r>
              <a:rPr lang="en-US" sz="2800" dirty="0" smtClean="0">
                <a:latin typeface="Verdana" pitchFamily="34" charset="0"/>
                <a:ea typeface="Verdana" pitchFamily="34" charset="0"/>
                <a:cs typeface="Verdana" pitchFamily="34" charset="0"/>
              </a:rPr>
              <a:t>He had to keep a British official at his court.</a:t>
            </a:r>
          </a:p>
          <a:p>
            <a:pPr marL="514350" indent="-514350">
              <a:buFont typeface="+mj-lt"/>
              <a:buAutoNum type="arabicPeriod"/>
            </a:pPr>
            <a:r>
              <a:rPr lang="en-US" sz="2800" dirty="0" smtClean="0">
                <a:latin typeface="Verdana" pitchFamily="34" charset="0"/>
                <a:ea typeface="Verdana" pitchFamily="34" charset="0"/>
                <a:cs typeface="Verdana" pitchFamily="34" charset="0"/>
              </a:rPr>
              <a:t>He could not employ other Europeans (except English) in his service or remove those who were already there.</a:t>
            </a:r>
          </a:p>
          <a:p>
            <a:pPr marL="514350" indent="-514350">
              <a:buFont typeface="+mj-lt"/>
              <a:buAutoNum type="arabicPeriod"/>
            </a:pPr>
            <a:r>
              <a:rPr lang="en-US" sz="2800" dirty="0" smtClean="0">
                <a:latin typeface="Verdana" pitchFamily="34" charset="0"/>
                <a:ea typeface="Verdana" pitchFamily="34" charset="0"/>
                <a:cs typeface="Verdana" pitchFamily="34" charset="0"/>
              </a:rPr>
              <a:t>He could not form an alliance (partnership) with any other power without the permission of the English.</a:t>
            </a:r>
          </a:p>
          <a:p>
            <a:endParaRPr lang="en-IN"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THE SUSIDIARY ALLIANCE</a:t>
            </a:r>
            <a:endParaRPr lang="en-IN"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en-US" sz="2800" dirty="0" smtClean="0">
                <a:latin typeface="Verdana" pitchFamily="34" charset="0"/>
                <a:ea typeface="Verdana" pitchFamily="34" charset="0"/>
                <a:cs typeface="Verdana" pitchFamily="34" charset="0"/>
              </a:rPr>
              <a:t>This system proved very advantageous for the English:</a:t>
            </a:r>
          </a:p>
          <a:p>
            <a:pPr marL="514350" indent="-514350">
              <a:buFont typeface="+mj-lt"/>
              <a:buAutoNum type="arabicPeriod"/>
            </a:pPr>
            <a:r>
              <a:rPr lang="en-US" sz="2800" dirty="0" smtClean="0">
                <a:latin typeface="Verdana" pitchFamily="34" charset="0"/>
                <a:ea typeface="Verdana" pitchFamily="34" charset="0"/>
                <a:cs typeface="Verdana" pitchFamily="34" charset="0"/>
              </a:rPr>
              <a:t>They maintained large armies at the expense of the Indian rulers.</a:t>
            </a:r>
          </a:p>
          <a:p>
            <a:pPr marL="514350" indent="-514350">
              <a:buFont typeface="+mj-lt"/>
              <a:buAutoNum type="arabicPeriod"/>
            </a:pPr>
            <a:r>
              <a:rPr lang="en-US" sz="2800" dirty="0" smtClean="0">
                <a:latin typeface="Verdana" pitchFamily="34" charset="0"/>
                <a:ea typeface="Verdana" pitchFamily="34" charset="0"/>
                <a:cs typeface="Verdana" pitchFamily="34" charset="0"/>
              </a:rPr>
              <a:t>The English got valuable territories as subsidiary payment, which led to the expansion of the British empire in India and an increase in its resources.</a:t>
            </a:r>
          </a:p>
          <a:p>
            <a:pPr marL="514350" indent="-514350">
              <a:buFont typeface="+mj-lt"/>
              <a:buAutoNum type="arabicPeriod"/>
            </a:pPr>
            <a:r>
              <a:rPr lang="en-US" sz="2800" dirty="0" smtClean="0">
                <a:latin typeface="Verdana" pitchFamily="34" charset="0"/>
                <a:ea typeface="Verdana" pitchFamily="34" charset="0"/>
                <a:cs typeface="Verdana" pitchFamily="34" charset="0"/>
              </a:rPr>
              <a:t>The influence of other European rivals was removed from the courts of the Indian rulers.</a:t>
            </a:r>
          </a:p>
          <a:p>
            <a:pPr marL="514350" indent="-514350">
              <a:buFont typeface="+mj-lt"/>
              <a:buAutoNum type="arabicPeriod"/>
            </a:pPr>
            <a:r>
              <a:rPr lang="en-US" sz="2800" dirty="0" smtClean="0">
                <a:latin typeface="Verdana" pitchFamily="34" charset="0"/>
                <a:ea typeface="Verdana" pitchFamily="34" charset="0"/>
                <a:cs typeface="Verdana" pitchFamily="34" charset="0"/>
              </a:rPr>
              <a:t>The English controlled the foreign policy of the subsidiary states.</a:t>
            </a:r>
            <a:endParaRPr lang="en-IN"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FOR INDIAN RULERS</a:t>
            </a:r>
            <a:endParaRPr lang="en-IN" dirty="0"/>
          </a:p>
        </p:txBody>
      </p:sp>
      <p:sp>
        <p:nvSpPr>
          <p:cNvPr id="3" name="Content Placeholder 2"/>
          <p:cNvSpPr>
            <a:spLocks noGrp="1"/>
          </p:cNvSpPr>
          <p:nvPr>
            <p:ph idx="1"/>
          </p:nvPr>
        </p:nvSpPr>
        <p:spPr/>
        <p:txBody>
          <a:bodyPr>
            <a:normAutofit fontScale="92500" lnSpcReduction="20000"/>
          </a:bodyPr>
          <a:lstStyle/>
          <a:p>
            <a:pPr>
              <a:buNone/>
            </a:pPr>
            <a:r>
              <a:rPr lang="en-US" sz="2800" dirty="0" smtClean="0">
                <a:latin typeface="Verdana" pitchFamily="34" charset="0"/>
                <a:ea typeface="Verdana" pitchFamily="34" charset="0"/>
                <a:cs typeface="Verdana" pitchFamily="34" charset="0"/>
              </a:rPr>
              <a:t>The Subsidiary Alliance had disastrous effects for the Indian rulers:</a:t>
            </a:r>
          </a:p>
          <a:p>
            <a:pPr marL="514350" indent="-514350">
              <a:buFont typeface="+mj-lt"/>
              <a:buAutoNum type="arabicPeriod"/>
            </a:pPr>
            <a:r>
              <a:rPr lang="en-US" sz="2800" dirty="0" smtClean="0">
                <a:latin typeface="Verdana" pitchFamily="34" charset="0"/>
                <a:ea typeface="Verdana" pitchFamily="34" charset="0"/>
                <a:cs typeface="Verdana" pitchFamily="34" charset="0"/>
              </a:rPr>
              <a:t>The Indian rulers of subsidiary states lost their independence. They became puppets in the hands of the English.</a:t>
            </a:r>
          </a:p>
          <a:p>
            <a:pPr marL="514350" indent="-514350">
              <a:buFont typeface="+mj-lt"/>
              <a:buAutoNum type="arabicPeriod"/>
            </a:pPr>
            <a:r>
              <a:rPr lang="en-US" sz="2800" dirty="0" smtClean="0">
                <a:latin typeface="Verdana" pitchFamily="34" charset="0"/>
                <a:ea typeface="Verdana" pitchFamily="34" charset="0"/>
                <a:cs typeface="Verdana" pitchFamily="34" charset="0"/>
              </a:rPr>
              <a:t>The payment of huge subsidies (money) led to a heavy drain (decrease) on their resources.</a:t>
            </a:r>
          </a:p>
          <a:p>
            <a:pPr marL="514350" indent="-514350">
              <a:buFont typeface="+mj-lt"/>
              <a:buAutoNum type="arabicPeriod"/>
            </a:pPr>
            <a:r>
              <a:rPr lang="en-US" sz="2800" dirty="0" smtClean="0">
                <a:latin typeface="Verdana" pitchFamily="34" charset="0"/>
                <a:ea typeface="Verdana" pitchFamily="34" charset="0"/>
                <a:cs typeface="Verdana" pitchFamily="34" charset="0"/>
              </a:rPr>
              <a:t>The administration collapsed. The English used this as an excuse to annex (attach) the kingdom on grounds of mismanagement.</a:t>
            </a:r>
          </a:p>
          <a:p>
            <a:pPr marL="514350" indent="-514350">
              <a:buFont typeface="+mj-lt"/>
              <a:buAutoNum type="arabicPeriod"/>
            </a:pPr>
            <a:r>
              <a:rPr lang="en-US" sz="2800" dirty="0" smtClean="0">
                <a:latin typeface="Verdana" pitchFamily="34" charset="0"/>
                <a:ea typeface="Verdana" pitchFamily="34" charset="0"/>
                <a:cs typeface="Verdana" pitchFamily="34" charset="0"/>
              </a:rPr>
              <a:t>The rulers lost interest in the welfare of the people. </a:t>
            </a:r>
          </a:p>
          <a:p>
            <a:pPr marL="514350" indent="-514350">
              <a:buFont typeface="+mj-lt"/>
              <a:buAutoNum type="arabicPeriod"/>
            </a:pPr>
            <a:endParaRPr lang="en-IN"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buNone/>
            </a:pPr>
            <a:r>
              <a:rPr lang="en-US" sz="2800" dirty="0" smtClean="0">
                <a:latin typeface="Verdana" pitchFamily="34" charset="0"/>
                <a:ea typeface="Verdana" pitchFamily="34" charset="0"/>
                <a:cs typeface="Verdana" pitchFamily="34" charset="0"/>
              </a:rPr>
              <a:t>This is because the Indian rulers were fully protected by the English and they were no longer afraid of revolts and attacks. The people suffered under oppressive (troublesome)rulers.</a:t>
            </a:r>
          </a:p>
          <a:p>
            <a:pPr>
              <a:buNone/>
            </a:pPr>
            <a:endParaRPr lang="en-IN" sz="28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ANNEXATION OF AWADH</a:t>
            </a:r>
            <a:endParaRPr lang="en-IN" dirty="0"/>
          </a:p>
        </p:txBody>
      </p:sp>
      <p:sp>
        <p:nvSpPr>
          <p:cNvPr id="3" name="Content Placeholder 2"/>
          <p:cNvSpPr>
            <a:spLocks noGrp="1"/>
          </p:cNvSpPr>
          <p:nvPr>
            <p:ph idx="1"/>
          </p:nvPr>
        </p:nvSpPr>
        <p:spPr/>
        <p:txBody>
          <a:bodyPr>
            <a:normAutofit fontScale="77500" lnSpcReduction="20000"/>
          </a:bodyPr>
          <a:lstStyle/>
          <a:p>
            <a:r>
              <a:rPr lang="en-US" dirty="0" smtClean="0">
                <a:latin typeface="Verdana" pitchFamily="34" charset="0"/>
                <a:ea typeface="Verdana" pitchFamily="34" charset="0"/>
                <a:cs typeface="Verdana" pitchFamily="34" charset="0"/>
              </a:rPr>
              <a:t>Awadh was a subsidiary state.</a:t>
            </a:r>
          </a:p>
          <a:p>
            <a:r>
              <a:rPr lang="en-US" dirty="0" smtClean="0">
                <a:latin typeface="Verdana" pitchFamily="34" charset="0"/>
                <a:ea typeface="Verdana" pitchFamily="34" charset="0"/>
                <a:cs typeface="Verdana" pitchFamily="34" charset="0"/>
              </a:rPr>
              <a:t>The Subsidiary Alliance which the Nawab of Awadh had signed had protected the Nawab from external invasions and internal rebellion.</a:t>
            </a:r>
          </a:p>
          <a:p>
            <a:r>
              <a:rPr lang="en-US" dirty="0" smtClean="0">
                <a:latin typeface="Verdana" pitchFamily="34" charset="0"/>
                <a:ea typeface="Verdana" pitchFamily="34" charset="0"/>
                <a:cs typeface="Verdana" pitchFamily="34" charset="0"/>
              </a:rPr>
              <a:t>It made the Nawab unconcerned about the affairs of the state. </a:t>
            </a:r>
          </a:p>
          <a:p>
            <a:r>
              <a:rPr lang="en-US" dirty="0" smtClean="0">
                <a:latin typeface="Verdana" pitchFamily="34" charset="0"/>
                <a:ea typeface="Verdana" pitchFamily="34" charset="0"/>
                <a:cs typeface="Verdana" pitchFamily="34" charset="0"/>
              </a:rPr>
              <a:t>The payment of subsidies to the Company exhausted the state treasury.</a:t>
            </a:r>
          </a:p>
          <a:p>
            <a:r>
              <a:rPr lang="en-US" dirty="0" smtClean="0">
                <a:latin typeface="Verdana" pitchFamily="34" charset="0"/>
                <a:ea typeface="Verdana" pitchFamily="34" charset="0"/>
                <a:cs typeface="Verdana" pitchFamily="34" charset="0"/>
              </a:rPr>
              <a:t>When the administration was on the verge of collapse, Dalhousie brought charges of maladministration against the Nawab.</a:t>
            </a:r>
          </a:p>
          <a:p>
            <a:r>
              <a:rPr lang="en-US" dirty="0" smtClean="0">
                <a:latin typeface="Verdana" pitchFamily="34" charset="0"/>
                <a:ea typeface="Verdana" pitchFamily="34" charset="0"/>
                <a:cs typeface="Verdana" pitchFamily="34" charset="0"/>
              </a:rPr>
              <a:t>Based on these charges, he deposed (remove from office) the Nawab and annexed Awadh in 1856.</a:t>
            </a:r>
            <a:endParaRPr lang="en-IN" dirty="0" smtClean="0">
              <a:latin typeface="Verdana" pitchFamily="34" charset="0"/>
              <a:ea typeface="Verdana" pitchFamily="34" charset="0"/>
              <a:cs typeface="Verdana" pitchFamily="34" charset="0"/>
            </a:endParaRP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85</TotalTime>
  <Words>479</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Foundry</vt:lpstr>
      <vt:lpstr>SUBSIDIARY ALLIANCE SYSTEM</vt:lpstr>
      <vt:lpstr>MEANING</vt:lpstr>
      <vt:lpstr>TERMS AND CONDITIONS</vt:lpstr>
      <vt:lpstr>EFFECTS OF THE SUSIDIARY ALLIANCE</vt:lpstr>
      <vt:lpstr>DISADVANTAGES FOR INDIAN RULERS</vt:lpstr>
      <vt:lpstr>Slide 6</vt:lpstr>
      <vt:lpstr>ANNEXATION OF AWADH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SUBSIDIARY ALLIANCE SYSTEM</dc:title>
  <dc:creator>anita</dc:creator>
  <cp:lastModifiedBy>anita</cp:lastModifiedBy>
  <cp:revision>30</cp:revision>
  <dcterms:created xsi:type="dcterms:W3CDTF">2006-08-16T00:00:00Z</dcterms:created>
  <dcterms:modified xsi:type="dcterms:W3CDTF">2012-04-16T07:49:58Z</dcterms:modified>
</cp:coreProperties>
</file>